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12192000" cy="6858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1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Caladea"/>
                <a:cs typeface="Calade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Caladea"/>
                <a:cs typeface="Calade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Caladea"/>
                <a:cs typeface="Calade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171" y="96624"/>
            <a:ext cx="11979656" cy="366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Caladea"/>
                <a:cs typeface="Calade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ceac.san@gmail.com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00100" y="277368"/>
            <a:ext cx="11142345" cy="1670685"/>
            <a:chOff x="800100" y="277368"/>
            <a:chExt cx="11142345" cy="1670685"/>
          </a:xfrm>
        </p:grpSpPr>
        <p:sp>
          <p:nvSpPr>
            <p:cNvPr id="3" name="object 3"/>
            <p:cNvSpPr/>
            <p:nvPr/>
          </p:nvSpPr>
          <p:spPr>
            <a:xfrm>
              <a:off x="800100" y="739561"/>
              <a:ext cx="717803" cy="54456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31747" y="277368"/>
              <a:ext cx="1214628" cy="16703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61872" y="277368"/>
              <a:ext cx="10680192" cy="167030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4977" y="761"/>
            <a:ext cx="11751945" cy="2042160"/>
          </a:xfrm>
          <a:prstGeom prst="rect">
            <a:avLst/>
          </a:prstGeom>
          <a:ln w="38100">
            <a:solidFill>
              <a:srgbClr val="6FAC46"/>
            </a:solidFill>
          </a:ln>
        </p:spPr>
        <p:txBody>
          <a:bodyPr vert="horz" wrap="square" lIns="0" tIns="468630" rIns="0" bIns="0" rtlCol="0">
            <a:spAutoFit/>
          </a:bodyPr>
          <a:lstStyle/>
          <a:p>
            <a:pPr marL="528955">
              <a:lnSpc>
                <a:spcPct val="100000"/>
              </a:lnSpc>
              <a:spcBef>
                <a:spcPts val="3690"/>
              </a:spcBef>
            </a:pPr>
            <a:r>
              <a:rPr sz="6000" b="0" spc="-335" dirty="0">
                <a:solidFill>
                  <a:srgbClr val="538235"/>
                </a:solidFill>
                <a:latin typeface="Trebuchet MS"/>
                <a:cs typeface="Trebuchet MS"/>
              </a:rPr>
              <a:t>RE-CERTIFICACIÓN </a:t>
            </a:r>
            <a:r>
              <a:rPr sz="6000" b="0" spc="-165" dirty="0">
                <a:solidFill>
                  <a:srgbClr val="538235"/>
                </a:solidFill>
                <a:latin typeface="Trebuchet MS"/>
                <a:cs typeface="Trebuchet MS"/>
              </a:rPr>
              <a:t>EN</a:t>
            </a:r>
            <a:r>
              <a:rPr sz="6000" b="0" spc="-835" dirty="0">
                <a:solidFill>
                  <a:srgbClr val="538235"/>
                </a:solidFill>
                <a:latin typeface="Trebuchet MS"/>
                <a:cs typeface="Trebuchet MS"/>
              </a:rPr>
              <a:t> </a:t>
            </a:r>
            <a:r>
              <a:rPr sz="6000" b="0" spc="-315" dirty="0">
                <a:solidFill>
                  <a:srgbClr val="538235"/>
                </a:solidFill>
                <a:latin typeface="Trebuchet MS"/>
                <a:cs typeface="Trebuchet MS"/>
              </a:rPr>
              <a:t>NEFROLOGIA</a:t>
            </a:r>
            <a:endParaRPr sz="60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1828" y="2908294"/>
            <a:ext cx="4248870" cy="165200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53000" y="2689800"/>
            <a:ext cx="3209545" cy="21473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763000" y="2667768"/>
            <a:ext cx="1997050" cy="21473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918207" y="5574893"/>
            <a:ext cx="82670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35605" algn="l"/>
              </a:tabLst>
            </a:pPr>
            <a:r>
              <a:rPr sz="4800" spc="-20" dirty="0">
                <a:latin typeface="Carlito"/>
                <a:cs typeface="Carlito"/>
              </a:rPr>
              <a:t>Informes:	</a:t>
            </a:r>
            <a:r>
              <a:rPr sz="4800" b="1" spc="-10" dirty="0">
                <a:solidFill>
                  <a:srgbClr val="2D75B6"/>
                </a:solidFill>
                <a:latin typeface="Carlito"/>
                <a:cs typeface="Carlito"/>
                <a:hlinkClick r:id="rId8"/>
              </a:rPr>
              <a:t>ceac.san@gmail.com</a:t>
            </a:r>
            <a:endParaRPr sz="4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39675" y="416176"/>
            <a:ext cx="7593965" cy="42576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b="1" spc="15" dirty="0">
                <a:latin typeface="Caladea"/>
                <a:cs typeface="Caladea"/>
              </a:rPr>
              <a:t>¿Qué </a:t>
            </a:r>
            <a:r>
              <a:rPr sz="1800" b="1" spc="10" dirty="0">
                <a:latin typeface="Caladea"/>
                <a:cs typeface="Caladea"/>
              </a:rPr>
              <a:t>es </a:t>
            </a:r>
            <a:r>
              <a:rPr sz="1800" b="1" spc="5" dirty="0">
                <a:latin typeface="Caladea"/>
                <a:cs typeface="Caladea"/>
              </a:rPr>
              <a:t>la </a:t>
            </a:r>
            <a:r>
              <a:rPr sz="1800" b="1" spc="10" dirty="0">
                <a:latin typeface="Caladea"/>
                <a:cs typeface="Caladea"/>
              </a:rPr>
              <a:t>Recertificación y porque debo</a:t>
            </a:r>
            <a:r>
              <a:rPr sz="1800" b="1" spc="-10" dirty="0">
                <a:latin typeface="Caladea"/>
                <a:cs typeface="Caladea"/>
              </a:rPr>
              <a:t> </a:t>
            </a:r>
            <a:r>
              <a:rPr sz="1800" b="1" spc="10" dirty="0">
                <a:latin typeface="Caladea"/>
                <a:cs typeface="Caladea"/>
              </a:rPr>
              <a:t>Recertificar?</a:t>
            </a:r>
            <a:endParaRPr sz="1800">
              <a:latin typeface="Caladea"/>
              <a:cs typeface="Caladea"/>
            </a:endParaRPr>
          </a:p>
          <a:p>
            <a:pPr marL="95885" marR="5080">
              <a:lnSpc>
                <a:spcPct val="114199"/>
              </a:lnSpc>
              <a:spcBef>
                <a:spcPts val="1525"/>
              </a:spcBef>
            </a:pPr>
            <a:r>
              <a:rPr sz="1800" spc="10" dirty="0">
                <a:latin typeface="Caladea"/>
                <a:cs typeface="Caladea"/>
              </a:rPr>
              <a:t>La Recertificación </a:t>
            </a:r>
            <a:r>
              <a:rPr sz="1800" spc="15" dirty="0">
                <a:latin typeface="Caladea"/>
                <a:cs typeface="Caladea"/>
              </a:rPr>
              <a:t>en </a:t>
            </a:r>
            <a:r>
              <a:rPr sz="1800" spc="5" dirty="0">
                <a:latin typeface="Caladea"/>
                <a:cs typeface="Caladea"/>
              </a:rPr>
              <a:t>Nefrología </a:t>
            </a:r>
            <a:r>
              <a:rPr sz="1800" spc="10" dirty="0">
                <a:latin typeface="Caladea"/>
                <a:cs typeface="Caladea"/>
              </a:rPr>
              <a:t>es un proceso </a:t>
            </a:r>
            <a:r>
              <a:rPr sz="1800" spc="5" dirty="0">
                <a:latin typeface="Caladea"/>
                <a:cs typeface="Caladea"/>
              </a:rPr>
              <a:t>de evaluación </a:t>
            </a:r>
            <a:r>
              <a:rPr sz="1800" spc="10" dirty="0">
                <a:latin typeface="Caladea"/>
                <a:cs typeface="Caladea"/>
              </a:rPr>
              <a:t>periódico que  permite constatar </a:t>
            </a:r>
            <a:r>
              <a:rPr sz="1800" spc="5" dirty="0">
                <a:latin typeface="Caladea"/>
                <a:cs typeface="Caladea"/>
              </a:rPr>
              <a:t>si </a:t>
            </a:r>
            <a:r>
              <a:rPr sz="1800" spc="10" dirty="0">
                <a:latin typeface="Caladea"/>
                <a:cs typeface="Caladea"/>
              </a:rPr>
              <a:t>un </a:t>
            </a:r>
            <a:r>
              <a:rPr sz="1800" spc="5" dirty="0">
                <a:latin typeface="Caladea"/>
                <a:cs typeface="Caladea"/>
              </a:rPr>
              <a:t>Nefrólogo </a:t>
            </a:r>
            <a:r>
              <a:rPr sz="1800" spc="10" dirty="0">
                <a:latin typeface="Caladea"/>
                <a:cs typeface="Caladea"/>
              </a:rPr>
              <a:t>Certificado, </a:t>
            </a:r>
            <a:r>
              <a:rPr sz="1800" b="1" spc="10" dirty="0">
                <a:latin typeface="Caladea"/>
                <a:cs typeface="Caladea"/>
              </a:rPr>
              <a:t>mantiene </a:t>
            </a:r>
            <a:r>
              <a:rPr sz="1800" spc="5" dirty="0">
                <a:latin typeface="Caladea"/>
                <a:cs typeface="Caladea"/>
              </a:rPr>
              <a:t>actualizados los  </a:t>
            </a:r>
            <a:r>
              <a:rPr sz="1800" spc="10" dirty="0">
                <a:latin typeface="Caladea"/>
                <a:cs typeface="Caladea"/>
              </a:rPr>
              <a:t>conocimientos y competencias profesionales </a:t>
            </a:r>
            <a:r>
              <a:rPr sz="1800" spc="-5" dirty="0">
                <a:latin typeface="Caladea"/>
                <a:cs typeface="Caladea"/>
              </a:rPr>
              <a:t>de </a:t>
            </a:r>
            <a:r>
              <a:rPr sz="1800" spc="5" dirty="0">
                <a:latin typeface="Caladea"/>
                <a:cs typeface="Caladea"/>
              </a:rPr>
              <a:t>la </a:t>
            </a:r>
            <a:r>
              <a:rPr sz="1800" spc="10" dirty="0">
                <a:latin typeface="Caladea"/>
                <a:cs typeface="Caladea"/>
              </a:rPr>
              <a:t>especialidad </a:t>
            </a:r>
            <a:r>
              <a:rPr sz="1800" spc="15" dirty="0">
                <a:latin typeface="Caladea"/>
                <a:cs typeface="Caladea"/>
              </a:rPr>
              <a:t>en </a:t>
            </a:r>
            <a:r>
              <a:rPr sz="1800" spc="5" dirty="0">
                <a:latin typeface="Caladea"/>
                <a:cs typeface="Caladea"/>
              </a:rPr>
              <a:t>base </a:t>
            </a:r>
            <a:r>
              <a:rPr sz="1800" spc="10" dirty="0">
                <a:latin typeface="Caladea"/>
                <a:cs typeface="Caladea"/>
              </a:rPr>
              <a:t>a </a:t>
            </a:r>
            <a:r>
              <a:rPr sz="1800" spc="5" dirty="0">
                <a:latin typeface="Caladea"/>
                <a:cs typeface="Caladea"/>
              </a:rPr>
              <a:t>la  actividad </a:t>
            </a:r>
            <a:r>
              <a:rPr sz="1800" spc="10" dirty="0">
                <a:latin typeface="Caladea"/>
                <a:cs typeface="Caladea"/>
              </a:rPr>
              <a:t>desarrollada </a:t>
            </a:r>
            <a:r>
              <a:rPr sz="1800" spc="15" dirty="0">
                <a:latin typeface="Caladea"/>
                <a:cs typeface="Caladea"/>
              </a:rPr>
              <a:t>en </a:t>
            </a:r>
            <a:r>
              <a:rPr sz="1800" spc="10" dirty="0">
                <a:latin typeface="Caladea"/>
                <a:cs typeface="Caladea"/>
              </a:rPr>
              <a:t>un período </a:t>
            </a:r>
            <a:r>
              <a:rPr sz="1800" spc="5" dirty="0">
                <a:latin typeface="Caladea"/>
                <a:cs typeface="Caladea"/>
              </a:rPr>
              <a:t>de </a:t>
            </a:r>
            <a:r>
              <a:rPr sz="1800" spc="15" dirty="0">
                <a:latin typeface="Caladea"/>
                <a:cs typeface="Caladea"/>
              </a:rPr>
              <a:t>5 </a:t>
            </a:r>
            <a:r>
              <a:rPr sz="1800" spc="10" dirty="0">
                <a:latin typeface="Caladea"/>
                <a:cs typeface="Caladea"/>
              </a:rPr>
              <a:t>años y </a:t>
            </a:r>
            <a:r>
              <a:rPr sz="1800" b="1" spc="10" dirty="0">
                <a:latin typeface="Caladea"/>
                <a:cs typeface="Caladea"/>
              </a:rPr>
              <a:t>revalidar </a:t>
            </a:r>
            <a:r>
              <a:rPr sz="1800" spc="10" dirty="0">
                <a:latin typeface="Caladea"/>
                <a:cs typeface="Caladea"/>
              </a:rPr>
              <a:t>su Certificación.  </a:t>
            </a:r>
            <a:r>
              <a:rPr sz="1800" spc="15" dirty="0">
                <a:latin typeface="Caladea"/>
                <a:cs typeface="Caladea"/>
              </a:rPr>
              <a:t>El </a:t>
            </a:r>
            <a:r>
              <a:rPr sz="1800" spc="10" dirty="0">
                <a:latin typeface="Caladea"/>
                <a:cs typeface="Caladea"/>
              </a:rPr>
              <a:t>Ministerio </a:t>
            </a:r>
            <a:r>
              <a:rPr sz="1800" spc="5" dirty="0">
                <a:latin typeface="Caladea"/>
                <a:cs typeface="Caladea"/>
              </a:rPr>
              <a:t>de </a:t>
            </a:r>
            <a:r>
              <a:rPr sz="1800" spc="10" dirty="0">
                <a:latin typeface="Caladea"/>
                <a:cs typeface="Caladea"/>
              </a:rPr>
              <a:t>Salud </a:t>
            </a:r>
            <a:r>
              <a:rPr sz="1800" spc="15" dirty="0">
                <a:latin typeface="Caladea"/>
                <a:cs typeface="Caladea"/>
              </a:rPr>
              <a:t>de </a:t>
            </a:r>
            <a:r>
              <a:rPr sz="1800" spc="5" dirty="0">
                <a:latin typeface="Caladea"/>
                <a:cs typeface="Caladea"/>
              </a:rPr>
              <a:t>la </a:t>
            </a:r>
            <a:r>
              <a:rPr sz="1800" spc="10" dirty="0">
                <a:latin typeface="Caladea"/>
                <a:cs typeface="Caladea"/>
              </a:rPr>
              <a:t>Nación estableció </a:t>
            </a:r>
            <a:r>
              <a:rPr sz="1800" spc="5" dirty="0">
                <a:latin typeface="Caladea"/>
                <a:cs typeface="Caladea"/>
              </a:rPr>
              <a:t>la duración de </a:t>
            </a:r>
            <a:r>
              <a:rPr sz="1800" spc="15" dirty="0">
                <a:latin typeface="Caladea"/>
                <a:cs typeface="Caladea"/>
              </a:rPr>
              <a:t>5 </a:t>
            </a:r>
            <a:r>
              <a:rPr sz="1800" spc="10" dirty="0">
                <a:latin typeface="Caladea"/>
                <a:cs typeface="Caladea"/>
              </a:rPr>
              <a:t>años </a:t>
            </a:r>
            <a:r>
              <a:rPr sz="1800" spc="15" dirty="0">
                <a:latin typeface="Caladea"/>
                <a:cs typeface="Caladea"/>
              </a:rPr>
              <a:t>para </a:t>
            </a:r>
            <a:r>
              <a:rPr sz="1800" spc="5" dirty="0">
                <a:latin typeface="Caladea"/>
                <a:cs typeface="Caladea"/>
              </a:rPr>
              <a:t>los  </a:t>
            </a:r>
            <a:r>
              <a:rPr sz="1800" spc="10" dirty="0">
                <a:latin typeface="Caladea"/>
                <a:cs typeface="Caladea"/>
              </a:rPr>
              <a:t>Certificados </a:t>
            </a:r>
            <a:r>
              <a:rPr sz="1800" spc="5" dirty="0">
                <a:latin typeface="Caladea"/>
                <a:cs typeface="Caladea"/>
              </a:rPr>
              <a:t>de </a:t>
            </a:r>
            <a:r>
              <a:rPr sz="1800" spc="10" dirty="0">
                <a:latin typeface="Caladea"/>
                <a:cs typeface="Caladea"/>
              </a:rPr>
              <a:t>Especialista y </a:t>
            </a:r>
            <a:r>
              <a:rPr sz="1800" spc="5" dirty="0">
                <a:latin typeface="Caladea"/>
                <a:cs typeface="Caladea"/>
              </a:rPr>
              <a:t>delegó </a:t>
            </a:r>
            <a:r>
              <a:rPr sz="1800" spc="15" dirty="0">
                <a:latin typeface="Caladea"/>
                <a:cs typeface="Caladea"/>
              </a:rPr>
              <a:t>en </a:t>
            </a:r>
            <a:r>
              <a:rPr sz="1800" spc="5" dirty="0">
                <a:latin typeface="Caladea"/>
                <a:cs typeface="Caladea"/>
              </a:rPr>
              <a:t>la </a:t>
            </a:r>
            <a:r>
              <a:rPr sz="1800" spc="10" dirty="0">
                <a:latin typeface="Caladea"/>
                <a:cs typeface="Caladea"/>
              </a:rPr>
              <a:t>Sociedad Argentina </a:t>
            </a:r>
            <a:r>
              <a:rPr sz="1800" spc="5" dirty="0">
                <a:latin typeface="Caladea"/>
                <a:cs typeface="Caladea"/>
              </a:rPr>
              <a:t>de </a:t>
            </a:r>
            <a:r>
              <a:rPr sz="1800" spc="10" dirty="0">
                <a:latin typeface="Caladea"/>
                <a:cs typeface="Caladea"/>
              </a:rPr>
              <a:t>Nefrología  </a:t>
            </a:r>
            <a:r>
              <a:rPr sz="1800" spc="5" dirty="0">
                <a:latin typeface="Caladea"/>
                <a:cs typeface="Caladea"/>
              </a:rPr>
              <a:t>la </a:t>
            </a:r>
            <a:r>
              <a:rPr sz="1800" spc="10" dirty="0">
                <a:latin typeface="Caladea"/>
                <a:cs typeface="Caladea"/>
              </a:rPr>
              <a:t>capacidad </a:t>
            </a:r>
            <a:r>
              <a:rPr sz="1800" spc="5" dirty="0">
                <a:latin typeface="Caladea"/>
                <a:cs typeface="Caladea"/>
              </a:rPr>
              <a:t>de otorgar la </a:t>
            </a:r>
            <a:r>
              <a:rPr sz="1800" spc="10" dirty="0">
                <a:latin typeface="Caladea"/>
                <a:cs typeface="Caladea"/>
              </a:rPr>
              <a:t>Certificación y </a:t>
            </a:r>
            <a:r>
              <a:rPr sz="1800" spc="5" dirty="0">
                <a:latin typeface="Caladea"/>
                <a:cs typeface="Caladea"/>
              </a:rPr>
              <a:t>Recertificación de la especialidad.  Al Recertificar </a:t>
            </a:r>
            <a:r>
              <a:rPr sz="1800" b="1" spc="10" dirty="0">
                <a:latin typeface="Caladea"/>
                <a:cs typeface="Caladea"/>
              </a:rPr>
              <a:t>revalidamos </a:t>
            </a:r>
            <a:r>
              <a:rPr sz="1800" spc="5" dirty="0">
                <a:latin typeface="Caladea"/>
                <a:cs typeface="Caladea"/>
              </a:rPr>
              <a:t>la </a:t>
            </a:r>
            <a:r>
              <a:rPr sz="1800" spc="10" dirty="0">
                <a:latin typeface="Caladea"/>
                <a:cs typeface="Caladea"/>
              </a:rPr>
              <a:t>vigencia </a:t>
            </a:r>
            <a:r>
              <a:rPr sz="1800" spc="5" dirty="0">
                <a:latin typeface="Caladea"/>
                <a:cs typeface="Caladea"/>
              </a:rPr>
              <a:t>de </a:t>
            </a:r>
            <a:r>
              <a:rPr sz="1800" spc="10" dirty="0">
                <a:latin typeface="Caladea"/>
                <a:cs typeface="Caladea"/>
              </a:rPr>
              <a:t>nuestra Certificación, </a:t>
            </a:r>
            <a:r>
              <a:rPr sz="1800" spc="5" dirty="0">
                <a:latin typeface="Caladea"/>
                <a:cs typeface="Caladea"/>
              </a:rPr>
              <a:t>lo cual  </a:t>
            </a:r>
            <a:r>
              <a:rPr sz="1800" spc="10" dirty="0">
                <a:latin typeface="Caladea"/>
                <a:cs typeface="Caladea"/>
              </a:rPr>
              <a:t>además de beneficiarnos </a:t>
            </a:r>
            <a:r>
              <a:rPr sz="1800" spc="15" dirty="0">
                <a:latin typeface="Caladea"/>
                <a:cs typeface="Caladea"/>
              </a:rPr>
              <a:t>en </a:t>
            </a:r>
            <a:r>
              <a:rPr sz="1800" spc="10" dirty="0">
                <a:latin typeface="Caladea"/>
                <a:cs typeface="Caladea"/>
              </a:rPr>
              <a:t>cuanto a jerarquía académica y protección  </a:t>
            </a:r>
            <a:r>
              <a:rPr sz="1800" spc="5" dirty="0">
                <a:latin typeface="Caladea"/>
                <a:cs typeface="Caladea"/>
              </a:rPr>
              <a:t>jurídica </a:t>
            </a:r>
            <a:r>
              <a:rPr sz="1800" spc="15" dirty="0">
                <a:latin typeface="Caladea"/>
                <a:cs typeface="Caladea"/>
              </a:rPr>
              <a:t>por </a:t>
            </a:r>
            <a:r>
              <a:rPr sz="1800" spc="10" dirty="0">
                <a:latin typeface="Caladea"/>
                <a:cs typeface="Caladea"/>
              </a:rPr>
              <a:t>el reconocimiento </a:t>
            </a:r>
            <a:r>
              <a:rPr sz="1800" spc="5" dirty="0">
                <a:latin typeface="Caladea"/>
                <a:cs typeface="Caladea"/>
              </a:rPr>
              <a:t>de </a:t>
            </a:r>
            <a:r>
              <a:rPr sz="1800" spc="10" dirty="0">
                <a:latin typeface="Caladea"/>
                <a:cs typeface="Caladea"/>
              </a:rPr>
              <a:t>capacidades profesionales, nos permite  </a:t>
            </a:r>
            <a:r>
              <a:rPr sz="1800" spc="5" dirty="0">
                <a:latin typeface="Caladea"/>
                <a:cs typeface="Caladea"/>
              </a:rPr>
              <a:t>integrar </a:t>
            </a:r>
            <a:r>
              <a:rPr sz="1800" spc="10" dirty="0">
                <a:latin typeface="Caladea"/>
                <a:cs typeface="Caladea"/>
              </a:rPr>
              <a:t>el </a:t>
            </a:r>
            <a:r>
              <a:rPr sz="1800" spc="5" dirty="0">
                <a:latin typeface="Caladea"/>
                <a:cs typeface="Caladea"/>
              </a:rPr>
              <a:t>listado de </a:t>
            </a:r>
            <a:r>
              <a:rPr sz="1800" spc="10" dirty="0">
                <a:latin typeface="Caladea"/>
                <a:cs typeface="Caladea"/>
              </a:rPr>
              <a:t>Socios SAN Certificados y </a:t>
            </a:r>
            <a:r>
              <a:rPr sz="1800" spc="15" dirty="0">
                <a:latin typeface="Caladea"/>
                <a:cs typeface="Caladea"/>
              </a:rPr>
              <a:t>obtener </a:t>
            </a:r>
            <a:r>
              <a:rPr sz="1800" spc="10" dirty="0">
                <a:latin typeface="Caladea"/>
                <a:cs typeface="Caladea"/>
              </a:rPr>
              <a:t>beneficios  </a:t>
            </a:r>
            <a:r>
              <a:rPr sz="1800" spc="5" dirty="0">
                <a:latin typeface="Caladea"/>
                <a:cs typeface="Caladea"/>
              </a:rPr>
              <a:t>arancelarios </a:t>
            </a:r>
            <a:r>
              <a:rPr sz="1800" spc="10" dirty="0">
                <a:latin typeface="Caladea"/>
                <a:cs typeface="Caladea"/>
              </a:rPr>
              <a:t>dentro </a:t>
            </a:r>
            <a:r>
              <a:rPr sz="1800" spc="5" dirty="0">
                <a:latin typeface="Caladea"/>
                <a:cs typeface="Caladea"/>
              </a:rPr>
              <a:t>de nuestra</a:t>
            </a:r>
            <a:r>
              <a:rPr sz="1800" spc="15" dirty="0">
                <a:latin typeface="Caladea"/>
                <a:cs typeface="Caladea"/>
              </a:rPr>
              <a:t> </a:t>
            </a:r>
            <a:r>
              <a:rPr sz="1800" spc="10" dirty="0">
                <a:latin typeface="Caladea"/>
                <a:cs typeface="Caladea"/>
              </a:rPr>
              <a:t>Sociedad.</a:t>
            </a:r>
            <a:endParaRPr sz="1800">
              <a:latin typeface="Caladea"/>
              <a:cs typeface="Calade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87139" y="987402"/>
            <a:ext cx="192578" cy="17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87139" y="2239391"/>
            <a:ext cx="192578" cy="17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87139" y="3176874"/>
            <a:ext cx="192578" cy="17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5673" y="109728"/>
            <a:ext cx="2118660" cy="10302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728959" y="91439"/>
            <a:ext cx="1402079" cy="13776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35101" y="5101590"/>
            <a:ext cx="11297920" cy="1199515"/>
          </a:xfrm>
          <a:prstGeom prst="rect">
            <a:avLst/>
          </a:prstGeom>
          <a:ln w="28955">
            <a:solidFill>
              <a:srgbClr val="6FAC46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10"/>
              </a:spcBef>
            </a:pPr>
            <a:r>
              <a:rPr sz="1800" spc="-5" dirty="0">
                <a:latin typeface="Caladea"/>
                <a:cs typeface="Caladea"/>
              </a:rPr>
              <a:t>Ud. </a:t>
            </a:r>
            <a:r>
              <a:rPr sz="1800" spc="-10" dirty="0">
                <a:latin typeface="Caladea"/>
                <a:cs typeface="Caladea"/>
              </a:rPr>
              <a:t>obtendrá </a:t>
            </a:r>
            <a:r>
              <a:rPr sz="1800" spc="-5" dirty="0">
                <a:latin typeface="Caladea"/>
                <a:cs typeface="Caladea"/>
              </a:rPr>
              <a:t>la </a:t>
            </a:r>
            <a:r>
              <a:rPr sz="1800" b="1" spc="-10" dirty="0">
                <a:latin typeface="Caladea"/>
                <a:cs typeface="Caladea"/>
              </a:rPr>
              <a:t>ReCertificación </a:t>
            </a:r>
            <a:r>
              <a:rPr sz="1800" dirty="0">
                <a:latin typeface="Caladea"/>
                <a:cs typeface="Caladea"/>
              </a:rPr>
              <a:t>de </a:t>
            </a:r>
            <a:r>
              <a:rPr sz="1800" spc="-5" dirty="0">
                <a:latin typeface="Caladea"/>
                <a:cs typeface="Caladea"/>
              </a:rPr>
              <a:t>la Sociedad Argentina de Nefrologia </a:t>
            </a:r>
            <a:r>
              <a:rPr sz="1800" dirty="0">
                <a:latin typeface="Caladea"/>
                <a:cs typeface="Caladea"/>
              </a:rPr>
              <a:t>y </a:t>
            </a:r>
            <a:r>
              <a:rPr sz="1800" spc="-5" dirty="0">
                <a:latin typeface="Caladea"/>
                <a:cs typeface="Caladea"/>
              </a:rPr>
              <a:t>la </a:t>
            </a:r>
            <a:r>
              <a:rPr sz="1800" spc="-10" dirty="0">
                <a:latin typeface="Caladea"/>
                <a:cs typeface="Caladea"/>
              </a:rPr>
              <a:t>ACADEMIA </a:t>
            </a:r>
            <a:r>
              <a:rPr sz="1800" spc="-20" dirty="0">
                <a:latin typeface="Caladea"/>
                <a:cs typeface="Caladea"/>
              </a:rPr>
              <a:t>NACIONAL </a:t>
            </a:r>
            <a:r>
              <a:rPr sz="1800" dirty="0">
                <a:latin typeface="Caladea"/>
                <a:cs typeface="Caladea"/>
              </a:rPr>
              <a:t>DE</a:t>
            </a:r>
            <a:r>
              <a:rPr sz="1800" spc="210" dirty="0">
                <a:latin typeface="Caladea"/>
                <a:cs typeface="Caladea"/>
              </a:rPr>
              <a:t> </a:t>
            </a:r>
            <a:r>
              <a:rPr sz="1800" spc="-10" dirty="0">
                <a:latin typeface="Caladea"/>
                <a:cs typeface="Caladea"/>
              </a:rPr>
              <a:t>MEDICINA</a:t>
            </a:r>
            <a:endParaRPr sz="1800">
              <a:latin typeface="Caladea"/>
              <a:cs typeface="Calade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00">
              <a:latin typeface="Caladea"/>
              <a:cs typeface="Caladea"/>
            </a:endParaRPr>
          </a:p>
          <a:p>
            <a:pPr marL="2804795" marR="99060" indent="-2703830">
              <a:lnSpc>
                <a:spcPct val="100000"/>
              </a:lnSpc>
            </a:pPr>
            <a:r>
              <a:rPr sz="1800" spc="-5" dirty="0">
                <a:latin typeface="Caladea"/>
                <a:cs typeface="Caladea"/>
              </a:rPr>
              <a:t>LA </a:t>
            </a:r>
            <a:r>
              <a:rPr sz="1800" spc="-15" dirty="0">
                <a:latin typeface="Caladea"/>
                <a:cs typeface="Caladea"/>
              </a:rPr>
              <a:t>RECERTIFICACIÓN </a:t>
            </a:r>
            <a:r>
              <a:rPr sz="1800" spc="-5" dirty="0">
                <a:latin typeface="Caladea"/>
                <a:cs typeface="Caladea"/>
              </a:rPr>
              <a:t>EN </a:t>
            </a:r>
            <a:r>
              <a:rPr sz="1800" spc="-10" dirty="0">
                <a:latin typeface="Caladea"/>
                <a:cs typeface="Caladea"/>
              </a:rPr>
              <a:t>NEFROLOGIA </a:t>
            </a:r>
            <a:r>
              <a:rPr sz="1800" spc="-5" dirty="0">
                <a:latin typeface="Caladea"/>
                <a:cs typeface="Caladea"/>
              </a:rPr>
              <a:t>DE LA </a:t>
            </a:r>
            <a:r>
              <a:rPr sz="1800" spc="-10" dirty="0">
                <a:latin typeface="Caladea"/>
                <a:cs typeface="Caladea"/>
              </a:rPr>
              <a:t>ACADEMIA </a:t>
            </a:r>
            <a:r>
              <a:rPr sz="1800" spc="-20" dirty="0">
                <a:latin typeface="Caladea"/>
                <a:cs typeface="Caladea"/>
              </a:rPr>
              <a:t>NACIONAL </a:t>
            </a:r>
            <a:r>
              <a:rPr sz="1800" spc="-5" dirty="0">
                <a:latin typeface="Caladea"/>
                <a:cs typeface="Caladea"/>
              </a:rPr>
              <a:t>DE </a:t>
            </a:r>
            <a:r>
              <a:rPr sz="1800" spc="-10" dirty="0">
                <a:latin typeface="Caladea"/>
                <a:cs typeface="Caladea"/>
              </a:rPr>
              <a:t>MEDICINA SOLO </a:t>
            </a:r>
            <a:r>
              <a:rPr sz="1800" spc="-5" dirty="0">
                <a:latin typeface="Caladea"/>
                <a:cs typeface="Caladea"/>
              </a:rPr>
              <a:t>PUEDE SER </a:t>
            </a:r>
            <a:r>
              <a:rPr sz="1800" spc="-10" dirty="0">
                <a:latin typeface="Caladea"/>
                <a:cs typeface="Caladea"/>
              </a:rPr>
              <a:t>OBTENIDA  </a:t>
            </a:r>
            <a:r>
              <a:rPr sz="1800" dirty="0">
                <a:latin typeface="Caladea"/>
                <a:cs typeface="Caladea"/>
              </a:rPr>
              <a:t>A </a:t>
            </a:r>
            <a:r>
              <a:rPr sz="1800" spc="-20" dirty="0">
                <a:latin typeface="Caladea"/>
                <a:cs typeface="Caladea"/>
              </a:rPr>
              <a:t>TRAVÉS </a:t>
            </a:r>
            <a:r>
              <a:rPr sz="1800" spc="-5" dirty="0">
                <a:latin typeface="Caladea"/>
                <a:cs typeface="Caladea"/>
              </a:rPr>
              <a:t>DE LA </a:t>
            </a:r>
            <a:r>
              <a:rPr sz="1800" spc="-15" dirty="0">
                <a:latin typeface="Caladea"/>
                <a:cs typeface="Caladea"/>
              </a:rPr>
              <a:t>SOCIEDAD </a:t>
            </a:r>
            <a:r>
              <a:rPr sz="1800" spc="-10" dirty="0">
                <a:latin typeface="Caladea"/>
                <a:cs typeface="Caladea"/>
              </a:rPr>
              <a:t>ARGENTINA </a:t>
            </a:r>
            <a:r>
              <a:rPr sz="1800" spc="-5" dirty="0">
                <a:latin typeface="Caladea"/>
                <a:cs typeface="Caladea"/>
              </a:rPr>
              <a:t>DE</a:t>
            </a:r>
            <a:r>
              <a:rPr sz="1800" spc="70" dirty="0">
                <a:latin typeface="Caladea"/>
                <a:cs typeface="Caladea"/>
              </a:rPr>
              <a:t> </a:t>
            </a:r>
            <a:r>
              <a:rPr sz="1800" spc="-10" dirty="0">
                <a:latin typeface="Caladea"/>
                <a:cs typeface="Caladea"/>
              </a:rPr>
              <a:t>NEFROLOGIA</a:t>
            </a:r>
            <a:endParaRPr sz="1800">
              <a:latin typeface="Caladea"/>
              <a:cs typeface="Calad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171" y="96624"/>
            <a:ext cx="5593715" cy="366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Cómo </a:t>
            </a:r>
            <a:r>
              <a:rPr spc="10" dirty="0"/>
              <a:t>acredito </a:t>
            </a:r>
            <a:r>
              <a:rPr spc="20" dirty="0"/>
              <a:t>mi </a:t>
            </a:r>
            <a:r>
              <a:rPr spc="10" dirty="0"/>
              <a:t>actividad </a:t>
            </a:r>
            <a:r>
              <a:rPr spc="20" dirty="0"/>
              <a:t>en </a:t>
            </a:r>
            <a:r>
              <a:rPr spc="15" dirty="0"/>
              <a:t>Nefrología</a:t>
            </a:r>
            <a:r>
              <a:rPr spc="-50" dirty="0"/>
              <a:t> </a:t>
            </a:r>
            <a:r>
              <a:rPr spc="15" dirty="0"/>
              <a:t>?</a:t>
            </a:r>
          </a:p>
        </p:txBody>
      </p:sp>
      <p:sp>
        <p:nvSpPr>
          <p:cNvPr id="3" name="object 3"/>
          <p:cNvSpPr/>
          <p:nvPr/>
        </p:nvSpPr>
        <p:spPr>
          <a:xfrm>
            <a:off x="544131" y="791281"/>
            <a:ext cx="235073" cy="219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57257" y="675693"/>
            <a:ext cx="9203690" cy="1939289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14300"/>
              </a:lnSpc>
              <a:spcBef>
                <a:spcPts val="70"/>
              </a:spcBef>
            </a:pPr>
            <a:r>
              <a:rPr sz="2200" spc="10" dirty="0">
                <a:latin typeface="Caladea"/>
                <a:cs typeface="Caladea"/>
              </a:rPr>
              <a:t>Registrando </a:t>
            </a:r>
            <a:r>
              <a:rPr sz="2200" spc="15" dirty="0">
                <a:latin typeface="Caladea"/>
                <a:cs typeface="Caladea"/>
              </a:rPr>
              <a:t>en una </a:t>
            </a:r>
            <a:r>
              <a:rPr sz="2200" spc="10" dirty="0">
                <a:latin typeface="Caladea"/>
                <a:cs typeface="Caladea"/>
              </a:rPr>
              <a:t>planilla los créditos obtenidos cada </a:t>
            </a:r>
            <a:r>
              <a:rPr sz="2200" spc="15" dirty="0">
                <a:latin typeface="Caladea"/>
                <a:cs typeface="Caladea"/>
              </a:rPr>
              <a:t>año </a:t>
            </a:r>
            <a:r>
              <a:rPr sz="2200" spc="10" dirty="0">
                <a:latin typeface="Caladea"/>
                <a:cs typeface="Caladea"/>
              </a:rPr>
              <a:t>(últimos </a:t>
            </a:r>
            <a:r>
              <a:rPr sz="2200" spc="15" dirty="0">
                <a:latin typeface="Caladea"/>
                <a:cs typeface="Caladea"/>
              </a:rPr>
              <a:t>5  </a:t>
            </a:r>
            <a:r>
              <a:rPr sz="2200" spc="10" dirty="0">
                <a:latin typeface="Caladea"/>
                <a:cs typeface="Caladea"/>
              </a:rPr>
              <a:t>años) </a:t>
            </a:r>
            <a:r>
              <a:rPr sz="2200" spc="15" dirty="0">
                <a:latin typeface="Caladea"/>
                <a:cs typeface="Caladea"/>
              </a:rPr>
              <a:t>en </a:t>
            </a:r>
            <a:r>
              <a:rPr sz="2200" spc="5" dirty="0">
                <a:latin typeface="Caladea"/>
                <a:cs typeface="Caladea"/>
              </a:rPr>
              <a:t>actividades </a:t>
            </a:r>
            <a:r>
              <a:rPr sz="2200" spc="10" dirty="0">
                <a:latin typeface="Caladea"/>
                <a:cs typeface="Caladea"/>
              </a:rPr>
              <a:t>Asistenciales, de Formación </a:t>
            </a:r>
            <a:r>
              <a:rPr sz="2200" spc="15" dirty="0">
                <a:latin typeface="Caladea"/>
                <a:cs typeface="Caladea"/>
              </a:rPr>
              <a:t>Continua, </a:t>
            </a:r>
            <a:r>
              <a:rPr sz="2200" spc="10" dirty="0">
                <a:latin typeface="Caladea"/>
                <a:cs typeface="Caladea"/>
              </a:rPr>
              <a:t>Docencia,  </a:t>
            </a:r>
            <a:r>
              <a:rPr sz="2200" spc="15" dirty="0">
                <a:latin typeface="Caladea"/>
                <a:cs typeface="Caladea"/>
              </a:rPr>
              <a:t>Eventos </a:t>
            </a:r>
            <a:r>
              <a:rPr sz="2200" spc="5" dirty="0">
                <a:latin typeface="Caladea"/>
                <a:cs typeface="Caladea"/>
              </a:rPr>
              <a:t>Científicos, Actividad </a:t>
            </a:r>
            <a:r>
              <a:rPr sz="2200" spc="10" dirty="0">
                <a:latin typeface="Caladea"/>
                <a:cs typeface="Caladea"/>
              </a:rPr>
              <a:t>Societaria</a:t>
            </a:r>
            <a:r>
              <a:rPr sz="1400" spc="10" dirty="0">
                <a:solidFill>
                  <a:srgbClr val="293D5F"/>
                </a:solidFill>
                <a:latin typeface="Arial"/>
                <a:cs typeface="Arial"/>
              </a:rPr>
              <a:t>. </a:t>
            </a:r>
            <a:r>
              <a:rPr sz="2200" spc="15" dirty="0">
                <a:latin typeface="Caladea"/>
                <a:cs typeface="Caladea"/>
              </a:rPr>
              <a:t>Las </a:t>
            </a:r>
            <a:r>
              <a:rPr sz="2200" spc="10" dirty="0">
                <a:latin typeface="Caladea"/>
                <a:cs typeface="Caladea"/>
              </a:rPr>
              <a:t>diferentes actividades </a:t>
            </a:r>
            <a:r>
              <a:rPr sz="2200" spc="15" dirty="0">
                <a:latin typeface="Caladea"/>
                <a:cs typeface="Caladea"/>
              </a:rPr>
              <a:t>han </a:t>
            </a:r>
            <a:r>
              <a:rPr sz="2200" spc="10" dirty="0">
                <a:latin typeface="Caladea"/>
                <a:cs typeface="Caladea"/>
              </a:rPr>
              <a:t>sido  </a:t>
            </a:r>
            <a:r>
              <a:rPr sz="2200" spc="5" dirty="0">
                <a:latin typeface="Caladea"/>
                <a:cs typeface="Caladea"/>
              </a:rPr>
              <a:t>valoradas </a:t>
            </a:r>
            <a:r>
              <a:rPr sz="2200" spc="15" dirty="0">
                <a:latin typeface="Caladea"/>
                <a:cs typeface="Caladea"/>
              </a:rPr>
              <a:t>con puntajes </a:t>
            </a:r>
            <a:r>
              <a:rPr sz="2200" spc="10" dirty="0">
                <a:latin typeface="Caladea"/>
                <a:cs typeface="Caladea"/>
              </a:rPr>
              <a:t>(créditos) </a:t>
            </a:r>
            <a:r>
              <a:rPr sz="2200" spc="15" dirty="0">
                <a:latin typeface="Caladea"/>
                <a:cs typeface="Caladea"/>
              </a:rPr>
              <a:t>y es </a:t>
            </a:r>
            <a:r>
              <a:rPr sz="2200" spc="10" dirty="0">
                <a:latin typeface="Caladea"/>
                <a:cs typeface="Caladea"/>
              </a:rPr>
              <a:t>necesario sumar </a:t>
            </a:r>
            <a:r>
              <a:rPr sz="2200" spc="15" dirty="0">
                <a:latin typeface="Caladea"/>
                <a:cs typeface="Caladea"/>
              </a:rPr>
              <a:t>un mínimo </a:t>
            </a:r>
            <a:r>
              <a:rPr sz="2200" spc="5" dirty="0">
                <a:latin typeface="Caladea"/>
                <a:cs typeface="Caladea"/>
              </a:rPr>
              <a:t>de </a:t>
            </a:r>
            <a:r>
              <a:rPr sz="2200" spc="10" dirty="0">
                <a:latin typeface="Caladea"/>
                <a:cs typeface="Caladea"/>
              </a:rPr>
              <a:t>1000  créditos </a:t>
            </a:r>
            <a:r>
              <a:rPr sz="2200" spc="15" dirty="0">
                <a:latin typeface="Caladea"/>
                <a:cs typeface="Caladea"/>
              </a:rPr>
              <a:t>a </a:t>
            </a:r>
            <a:r>
              <a:rPr sz="2200" spc="10" dirty="0">
                <a:latin typeface="Caladea"/>
                <a:cs typeface="Caladea"/>
              </a:rPr>
              <a:t>lo </a:t>
            </a:r>
            <a:r>
              <a:rPr sz="2200" spc="5" dirty="0">
                <a:latin typeface="Caladea"/>
                <a:cs typeface="Caladea"/>
              </a:rPr>
              <a:t>largo </a:t>
            </a:r>
            <a:r>
              <a:rPr sz="2200" spc="10" dirty="0">
                <a:latin typeface="Caladea"/>
                <a:cs typeface="Caladea"/>
              </a:rPr>
              <a:t>de </a:t>
            </a:r>
            <a:r>
              <a:rPr sz="2200" spc="15" dirty="0">
                <a:latin typeface="Caladea"/>
                <a:cs typeface="Caladea"/>
              </a:rPr>
              <a:t>5</a:t>
            </a:r>
            <a:r>
              <a:rPr sz="2200" spc="-10" dirty="0">
                <a:latin typeface="Caladea"/>
                <a:cs typeface="Caladea"/>
              </a:rPr>
              <a:t> </a:t>
            </a:r>
            <a:r>
              <a:rPr sz="2200" spc="10" dirty="0">
                <a:latin typeface="Caladea"/>
                <a:cs typeface="Caladea"/>
              </a:rPr>
              <a:t>años.</a:t>
            </a:r>
            <a:endParaRPr sz="2200">
              <a:latin typeface="Caladea"/>
              <a:cs typeface="Calade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6315" y="3416395"/>
            <a:ext cx="4758055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b="1" spc="-5" dirty="0">
                <a:latin typeface="Caladea"/>
                <a:cs typeface="Caladea"/>
              </a:rPr>
              <a:t>¿Que documentación debo</a:t>
            </a:r>
            <a:r>
              <a:rPr sz="2150" b="1" spc="-30" dirty="0">
                <a:latin typeface="Caladea"/>
                <a:cs typeface="Caladea"/>
              </a:rPr>
              <a:t> </a:t>
            </a:r>
            <a:r>
              <a:rPr sz="2150" b="1" spc="-5" dirty="0">
                <a:latin typeface="Caladea"/>
                <a:cs typeface="Caladea"/>
              </a:rPr>
              <a:t>presentar?</a:t>
            </a:r>
            <a:endParaRPr sz="2150" dirty="0">
              <a:latin typeface="Caladea"/>
              <a:cs typeface="Calade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18215" y="4085537"/>
            <a:ext cx="226196" cy="211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15260" y="3973798"/>
            <a:ext cx="5276850" cy="14960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12200"/>
              </a:lnSpc>
              <a:spcBef>
                <a:spcPts val="85"/>
              </a:spcBef>
            </a:pPr>
            <a:r>
              <a:rPr sz="2150" spc="-5" dirty="0">
                <a:latin typeface="Caladea"/>
                <a:cs typeface="Caladea"/>
              </a:rPr>
              <a:t>Solicitud Recertificación(utilizar Formulario)  Planilla </a:t>
            </a:r>
            <a:r>
              <a:rPr sz="2150" spc="-10" dirty="0">
                <a:latin typeface="Caladea"/>
                <a:cs typeface="Caladea"/>
              </a:rPr>
              <a:t>de </a:t>
            </a:r>
            <a:r>
              <a:rPr sz="2150" spc="-5" dirty="0">
                <a:latin typeface="Caladea"/>
                <a:cs typeface="Caladea"/>
              </a:rPr>
              <a:t>créditos </a:t>
            </a:r>
            <a:r>
              <a:rPr sz="2150" spc="-10" dirty="0">
                <a:latin typeface="Caladea"/>
                <a:cs typeface="Caladea"/>
              </a:rPr>
              <a:t>(utilizar </a:t>
            </a:r>
            <a:r>
              <a:rPr sz="2150" spc="-5" dirty="0">
                <a:latin typeface="Caladea"/>
                <a:cs typeface="Caladea"/>
              </a:rPr>
              <a:t>Formulario)  Curriculum Vitae </a:t>
            </a:r>
            <a:r>
              <a:rPr sz="2150" spc="-10" dirty="0">
                <a:latin typeface="Caladea"/>
                <a:cs typeface="Caladea"/>
              </a:rPr>
              <a:t>de </a:t>
            </a:r>
            <a:r>
              <a:rPr sz="2150" spc="-5" dirty="0">
                <a:latin typeface="Caladea"/>
                <a:cs typeface="Caladea"/>
              </a:rPr>
              <a:t>los últimos </a:t>
            </a:r>
            <a:r>
              <a:rPr sz="2150" dirty="0">
                <a:latin typeface="Caladea"/>
                <a:cs typeface="Caladea"/>
              </a:rPr>
              <a:t>5 </a:t>
            </a:r>
            <a:r>
              <a:rPr sz="2150" spc="-5" dirty="0">
                <a:latin typeface="Caladea"/>
                <a:cs typeface="Caladea"/>
              </a:rPr>
              <a:t>años</a:t>
            </a:r>
            <a:endParaRPr sz="2150">
              <a:latin typeface="Caladea"/>
              <a:cs typeface="Caladea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2150" spc="-5" dirty="0">
                <a:latin typeface="Caladea"/>
                <a:cs typeface="Caladea"/>
              </a:rPr>
              <a:t>Copia del </a:t>
            </a:r>
            <a:r>
              <a:rPr sz="2150" spc="-10" dirty="0">
                <a:latin typeface="Caladea"/>
                <a:cs typeface="Caladea"/>
              </a:rPr>
              <a:t>Certificado de </a:t>
            </a:r>
            <a:r>
              <a:rPr sz="2150" spc="-5" dirty="0">
                <a:latin typeface="Caladea"/>
                <a:cs typeface="Caladea"/>
              </a:rPr>
              <a:t>Especialista de</a:t>
            </a:r>
            <a:r>
              <a:rPr sz="2150" spc="80" dirty="0">
                <a:latin typeface="Caladea"/>
                <a:cs typeface="Caladea"/>
              </a:rPr>
              <a:t> </a:t>
            </a:r>
            <a:r>
              <a:rPr sz="2150" spc="-5" dirty="0">
                <a:latin typeface="Caladea"/>
                <a:cs typeface="Caladea"/>
              </a:rPr>
              <a:t>SAN</a:t>
            </a:r>
            <a:endParaRPr sz="2150">
              <a:latin typeface="Caladea"/>
              <a:cs typeface="Calade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18215" y="4451714"/>
            <a:ext cx="226196" cy="211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8215" y="4820166"/>
            <a:ext cx="226196" cy="211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18215" y="5188617"/>
            <a:ext cx="226196" cy="211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8215" y="5559343"/>
            <a:ext cx="226196" cy="211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315260" y="5487888"/>
            <a:ext cx="10414206" cy="6873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spc="-5" dirty="0">
                <a:latin typeface="Caladea"/>
                <a:cs typeface="Caladea"/>
              </a:rPr>
              <a:t>Copia </a:t>
            </a:r>
            <a:r>
              <a:rPr sz="2150" spc="-10" dirty="0">
                <a:latin typeface="Caladea"/>
                <a:cs typeface="Caladea"/>
              </a:rPr>
              <a:t>de </a:t>
            </a:r>
            <a:r>
              <a:rPr sz="2150" spc="-5" dirty="0">
                <a:latin typeface="Caladea"/>
                <a:cs typeface="Caladea"/>
              </a:rPr>
              <a:t>documentación respaldatoria de la actividad</a:t>
            </a:r>
            <a:r>
              <a:rPr sz="2150" spc="25" dirty="0">
                <a:latin typeface="Caladea"/>
                <a:cs typeface="Caladea"/>
              </a:rPr>
              <a:t> </a:t>
            </a:r>
            <a:r>
              <a:rPr sz="2150" spc="-5" dirty="0" err="1">
                <a:latin typeface="Caladea"/>
                <a:cs typeface="Caladea"/>
              </a:rPr>
              <a:t>reportada</a:t>
            </a:r>
            <a:r>
              <a:rPr sz="2150" spc="-5" dirty="0">
                <a:latin typeface="Caladea"/>
                <a:cs typeface="Caladea"/>
              </a:rPr>
              <a:t>.</a:t>
            </a:r>
            <a:endParaRPr lang="es-AR" sz="2150" spc="-5" dirty="0">
              <a:latin typeface="Caladea"/>
              <a:cs typeface="Calade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AR" sz="2150" b="1" spc="-5" dirty="0">
                <a:latin typeface="Caladea"/>
                <a:cs typeface="Caladea"/>
              </a:rPr>
              <a:t>IMPORTANTE</a:t>
            </a:r>
            <a:r>
              <a:rPr lang="es-AR" sz="2150" spc="-5" dirty="0">
                <a:latin typeface="Caladea"/>
                <a:cs typeface="Caladea"/>
              </a:rPr>
              <a:t>: Enviar la documentación por separado, en sentido horizontal y formato PDF</a:t>
            </a:r>
            <a:endParaRPr sz="2150" dirty="0">
              <a:latin typeface="Caladea"/>
              <a:cs typeface="Calade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496361" y="6303262"/>
            <a:ext cx="6877714" cy="3108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D75B6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1397</TotalTime>
  <Words>312</Words>
  <Application>Microsoft Office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Caladea</vt:lpstr>
      <vt:lpstr>Calibri</vt:lpstr>
      <vt:lpstr>Carlito</vt:lpstr>
      <vt:lpstr>Trebuchet MS</vt:lpstr>
      <vt:lpstr>Office Theme</vt:lpstr>
      <vt:lpstr>RE-CERTIFICACIÓN EN NEFROLOGIA</vt:lpstr>
      <vt:lpstr>Presentación de PowerPoint</vt:lpstr>
      <vt:lpstr>Cómo acredito mi actividad en Nefrología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RE-CERTIFICACIÓN EN NEFROLOGIA</dc:title>
  <dc:creator>Guillermo</dc:creator>
  <cp:lastModifiedBy>Claudia Torquati</cp:lastModifiedBy>
  <cp:revision>13</cp:revision>
  <dcterms:created xsi:type="dcterms:W3CDTF">2022-01-25T17:58:49Z</dcterms:created>
  <dcterms:modified xsi:type="dcterms:W3CDTF">2025-09-10T14:06:01Z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2022-01-25T00:00:00Z</vt:filetime>
  </property>
</Properties>
</file>