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1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37132" y="177672"/>
            <a:ext cx="8880348" cy="33026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098548" y="3718559"/>
            <a:ext cx="4181855" cy="10302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480045" y="3653028"/>
            <a:ext cx="1416811" cy="13820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2054" y="124155"/>
            <a:ext cx="11727891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adea"/>
                <a:cs typeface="Calade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eac.san@gmail.com" TargetMode="Externa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ceac.san@gmail.com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63396" y="597662"/>
            <a:ext cx="9715500" cy="6910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4977" y="760"/>
            <a:ext cx="11834623" cy="1347163"/>
          </a:xfrm>
          <a:prstGeom prst="rect">
            <a:avLst/>
          </a:prstGeom>
          <a:ln w="38100">
            <a:solidFill>
              <a:srgbClr val="6EAC46"/>
            </a:solidFill>
          </a:ln>
        </p:spPr>
        <p:txBody>
          <a:bodyPr vert="horz" wrap="square" lIns="0" tIns="419734" rIns="0" bIns="0" rtlCol="0">
            <a:spAutoFit/>
          </a:bodyPr>
          <a:lstStyle/>
          <a:p>
            <a:pPr marL="1024255">
              <a:lnSpc>
                <a:spcPct val="100000"/>
              </a:lnSpc>
              <a:spcBef>
                <a:spcPts val="3304"/>
              </a:spcBef>
            </a:pPr>
            <a:r>
              <a:rPr sz="6000" b="0" spc="-335" dirty="0">
                <a:solidFill>
                  <a:srgbClr val="528235"/>
                </a:solidFill>
                <a:latin typeface="Trebuchet MS"/>
                <a:cs typeface="Trebuchet MS"/>
              </a:rPr>
              <a:t>CERTIFICACIÓN </a:t>
            </a:r>
            <a:r>
              <a:rPr sz="6000" b="0" spc="-155" dirty="0">
                <a:solidFill>
                  <a:srgbClr val="528235"/>
                </a:solidFill>
                <a:latin typeface="Trebuchet MS"/>
                <a:cs typeface="Trebuchet MS"/>
              </a:rPr>
              <a:t>EN</a:t>
            </a:r>
            <a:r>
              <a:rPr sz="6000" b="0" spc="-875" dirty="0">
                <a:solidFill>
                  <a:srgbClr val="528235"/>
                </a:solidFill>
                <a:latin typeface="Trebuchet MS"/>
                <a:cs typeface="Trebuchet MS"/>
              </a:rPr>
              <a:t> </a:t>
            </a:r>
            <a:r>
              <a:rPr sz="6000" b="0" spc="-310" dirty="0">
                <a:solidFill>
                  <a:srgbClr val="528235"/>
                </a:solidFill>
                <a:latin typeface="Trebuchet MS"/>
                <a:cs typeface="Trebuchet MS"/>
              </a:rPr>
              <a:t>NEFROLOGIA</a:t>
            </a:r>
            <a:endParaRPr sz="60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3126" y="2490443"/>
            <a:ext cx="4325074" cy="13471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53000" y="2208703"/>
            <a:ext cx="3209545" cy="229971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747125" y="2229992"/>
            <a:ext cx="2231771" cy="21134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917954" y="5536793"/>
            <a:ext cx="824547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35605" algn="l"/>
              </a:tabLst>
            </a:pPr>
            <a:r>
              <a:rPr sz="4800" spc="-40" dirty="0">
                <a:latin typeface="Carlito"/>
                <a:cs typeface="Carlito"/>
              </a:rPr>
              <a:t>Informes:	</a:t>
            </a:r>
            <a:r>
              <a:rPr sz="4800" b="1" u="heavy" spc="-20" dirty="0">
                <a:solidFill>
                  <a:srgbClr val="2C75B6"/>
                </a:solidFill>
                <a:uFill>
                  <a:solidFill>
                    <a:srgbClr val="2C75B6"/>
                  </a:solidFill>
                </a:uFill>
                <a:latin typeface="Carlito"/>
                <a:cs typeface="Carlito"/>
                <a:hlinkClick r:id="rId6"/>
              </a:rPr>
              <a:t>ceac.san@gmail.com</a:t>
            </a:r>
            <a:endParaRPr sz="4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9966" y="5237226"/>
            <a:ext cx="11297920" cy="1478280"/>
          </a:xfrm>
          <a:prstGeom prst="rect">
            <a:avLst/>
          </a:prstGeom>
          <a:ln w="28954">
            <a:solidFill>
              <a:srgbClr val="6EAC46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89535">
              <a:lnSpc>
                <a:spcPct val="100000"/>
              </a:lnSpc>
              <a:spcBef>
                <a:spcPts val="280"/>
              </a:spcBef>
            </a:pPr>
            <a:r>
              <a:rPr sz="1800" dirty="0">
                <a:latin typeface="Caladea"/>
                <a:cs typeface="Caladea"/>
              </a:rPr>
              <a:t>A </a:t>
            </a:r>
            <a:r>
              <a:rPr sz="1800" spc="-45" dirty="0">
                <a:latin typeface="Caladea"/>
                <a:cs typeface="Caladea"/>
              </a:rPr>
              <a:t>través </a:t>
            </a:r>
            <a:r>
              <a:rPr sz="1800" spc="-5" dirty="0">
                <a:latin typeface="Caladea"/>
                <a:cs typeface="Caladea"/>
              </a:rPr>
              <a:t>de </a:t>
            </a:r>
            <a:r>
              <a:rPr sz="1800" dirty="0">
                <a:latin typeface="Caladea"/>
                <a:cs typeface="Caladea"/>
              </a:rPr>
              <a:t>la </a:t>
            </a:r>
            <a:r>
              <a:rPr sz="1800" spc="-5" dirty="0">
                <a:latin typeface="Caladea"/>
                <a:cs typeface="Caladea"/>
              </a:rPr>
              <a:t>Certificación Ud. </a:t>
            </a:r>
            <a:r>
              <a:rPr sz="1800" spc="-20" dirty="0">
                <a:latin typeface="Caladea"/>
                <a:cs typeface="Caladea"/>
              </a:rPr>
              <a:t>obtendrá </a:t>
            </a:r>
            <a:r>
              <a:rPr sz="1800" dirty="0">
                <a:latin typeface="Caladea"/>
                <a:cs typeface="Caladea"/>
              </a:rPr>
              <a:t>la </a:t>
            </a:r>
            <a:r>
              <a:rPr sz="1800" spc="-5" dirty="0">
                <a:latin typeface="Caladea"/>
                <a:cs typeface="Caladea"/>
              </a:rPr>
              <a:t>Certificación de </a:t>
            </a:r>
            <a:r>
              <a:rPr sz="1800" dirty="0">
                <a:latin typeface="Caladea"/>
                <a:cs typeface="Caladea"/>
              </a:rPr>
              <a:t>la </a:t>
            </a:r>
            <a:r>
              <a:rPr sz="1800" spc="-10" dirty="0">
                <a:latin typeface="Caladea"/>
                <a:cs typeface="Caladea"/>
              </a:rPr>
              <a:t>Sociedad Argentina </a:t>
            </a:r>
            <a:r>
              <a:rPr sz="1800" spc="-5" dirty="0">
                <a:latin typeface="Caladea"/>
                <a:cs typeface="Caladea"/>
              </a:rPr>
              <a:t>de </a:t>
            </a:r>
            <a:r>
              <a:rPr sz="1800" spc="-10" dirty="0">
                <a:latin typeface="Caladea"/>
                <a:cs typeface="Caladea"/>
              </a:rPr>
              <a:t>Nefrologia</a:t>
            </a:r>
            <a:endParaRPr sz="1800">
              <a:latin typeface="Caladea"/>
              <a:cs typeface="Caladea"/>
            </a:endParaRPr>
          </a:p>
          <a:p>
            <a:pPr marL="89535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adea"/>
                <a:cs typeface="Caladea"/>
              </a:rPr>
              <a:t>Y </a:t>
            </a:r>
            <a:r>
              <a:rPr sz="1800" spc="-5" dirty="0">
                <a:latin typeface="Caladea"/>
                <a:cs typeface="Caladea"/>
              </a:rPr>
              <a:t>la </a:t>
            </a:r>
            <a:r>
              <a:rPr sz="1800" spc="-20" dirty="0">
                <a:latin typeface="Caladea"/>
                <a:cs typeface="Caladea"/>
              </a:rPr>
              <a:t>ACADEMIA </a:t>
            </a:r>
            <a:r>
              <a:rPr sz="1800" spc="-40" dirty="0">
                <a:latin typeface="Caladea"/>
                <a:cs typeface="Caladea"/>
              </a:rPr>
              <a:t>NACIONAL </a:t>
            </a:r>
            <a:r>
              <a:rPr sz="1800" spc="-5" dirty="0">
                <a:latin typeface="Caladea"/>
                <a:cs typeface="Caladea"/>
              </a:rPr>
              <a:t>DE</a:t>
            </a:r>
            <a:r>
              <a:rPr sz="1800" spc="114" dirty="0">
                <a:latin typeface="Caladea"/>
                <a:cs typeface="Caladea"/>
              </a:rPr>
              <a:t> </a:t>
            </a:r>
            <a:r>
              <a:rPr sz="1800" spc="-20" dirty="0">
                <a:latin typeface="Caladea"/>
                <a:cs typeface="Caladea"/>
              </a:rPr>
              <a:t>MEDICINA</a:t>
            </a:r>
            <a:endParaRPr sz="18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Caladea"/>
              <a:cs typeface="Caladea"/>
            </a:endParaRPr>
          </a:p>
          <a:p>
            <a:pPr marL="89535" marR="271145">
              <a:lnSpc>
                <a:spcPct val="100000"/>
              </a:lnSpc>
            </a:pPr>
            <a:r>
              <a:rPr sz="1800" dirty="0">
                <a:latin typeface="Caladea"/>
                <a:cs typeface="Caladea"/>
              </a:rPr>
              <a:t>LA </a:t>
            </a:r>
            <a:r>
              <a:rPr sz="1800" spc="-25" dirty="0">
                <a:latin typeface="Caladea"/>
                <a:cs typeface="Caladea"/>
              </a:rPr>
              <a:t>CERTIFICACIÓN </a:t>
            </a:r>
            <a:r>
              <a:rPr sz="1800" spc="-5" dirty="0">
                <a:latin typeface="Caladea"/>
                <a:cs typeface="Caladea"/>
              </a:rPr>
              <a:t>EN </a:t>
            </a:r>
            <a:r>
              <a:rPr sz="1800" spc="-20" dirty="0">
                <a:latin typeface="Caladea"/>
                <a:cs typeface="Caladea"/>
              </a:rPr>
              <a:t>NEFROLOGIA </a:t>
            </a:r>
            <a:r>
              <a:rPr sz="1800" spc="-5" dirty="0">
                <a:latin typeface="Caladea"/>
                <a:cs typeface="Caladea"/>
              </a:rPr>
              <a:t>DE </a:t>
            </a:r>
            <a:r>
              <a:rPr sz="1800" dirty="0">
                <a:latin typeface="Caladea"/>
                <a:cs typeface="Caladea"/>
              </a:rPr>
              <a:t>LA </a:t>
            </a:r>
            <a:r>
              <a:rPr sz="1800" spc="-20" dirty="0">
                <a:latin typeface="Caladea"/>
                <a:cs typeface="Caladea"/>
              </a:rPr>
              <a:t>ACADEMIA </a:t>
            </a:r>
            <a:r>
              <a:rPr sz="1800" spc="-40" dirty="0">
                <a:latin typeface="Caladea"/>
                <a:cs typeface="Caladea"/>
              </a:rPr>
              <a:t>NACIONAL </a:t>
            </a:r>
            <a:r>
              <a:rPr sz="1800" spc="-5" dirty="0">
                <a:latin typeface="Caladea"/>
                <a:cs typeface="Caladea"/>
              </a:rPr>
              <a:t>DE </a:t>
            </a:r>
            <a:r>
              <a:rPr sz="1800" spc="-20" dirty="0">
                <a:latin typeface="Caladea"/>
                <a:cs typeface="Caladea"/>
              </a:rPr>
              <a:t>MEDICINA </a:t>
            </a:r>
            <a:r>
              <a:rPr sz="1800" spc="-15" dirty="0">
                <a:latin typeface="Caladea"/>
                <a:cs typeface="Caladea"/>
              </a:rPr>
              <a:t>SOLO </a:t>
            </a:r>
            <a:r>
              <a:rPr sz="1800" spc="-5" dirty="0">
                <a:latin typeface="Caladea"/>
                <a:cs typeface="Caladea"/>
              </a:rPr>
              <a:t>PUEDE SER </a:t>
            </a:r>
            <a:r>
              <a:rPr sz="1800" spc="-20" dirty="0">
                <a:latin typeface="Caladea"/>
                <a:cs typeface="Caladea"/>
              </a:rPr>
              <a:t>OBTENIDA </a:t>
            </a:r>
            <a:r>
              <a:rPr sz="1800" dirty="0">
                <a:latin typeface="Caladea"/>
                <a:cs typeface="Caladea"/>
              </a:rPr>
              <a:t>A  </a:t>
            </a:r>
            <a:r>
              <a:rPr sz="1800" spc="-45" dirty="0">
                <a:latin typeface="Caladea"/>
                <a:cs typeface="Caladea"/>
              </a:rPr>
              <a:t>TRAVÉS </a:t>
            </a:r>
            <a:r>
              <a:rPr sz="1800" spc="-5" dirty="0">
                <a:latin typeface="Caladea"/>
                <a:cs typeface="Caladea"/>
              </a:rPr>
              <a:t>DE LA </a:t>
            </a:r>
            <a:r>
              <a:rPr sz="1800" spc="-25" dirty="0">
                <a:latin typeface="Caladea"/>
                <a:cs typeface="Caladea"/>
              </a:rPr>
              <a:t>SOCIEDAD ARGENTINA </a:t>
            </a:r>
            <a:r>
              <a:rPr sz="1800" spc="-5" dirty="0">
                <a:latin typeface="Caladea"/>
                <a:cs typeface="Caladea"/>
              </a:rPr>
              <a:t>DE</a:t>
            </a:r>
            <a:r>
              <a:rPr sz="1800" spc="85" dirty="0">
                <a:latin typeface="Caladea"/>
                <a:cs typeface="Caladea"/>
              </a:rPr>
              <a:t> </a:t>
            </a:r>
            <a:r>
              <a:rPr sz="1800" spc="-20" dirty="0">
                <a:latin typeface="Caladea"/>
                <a:cs typeface="Caladea"/>
              </a:rPr>
              <a:t>NEFROLOGIA</a:t>
            </a:r>
            <a:endParaRPr sz="1800">
              <a:latin typeface="Caladea"/>
              <a:cs typeface="Calad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7138" y="52831"/>
            <a:ext cx="7659370" cy="497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100" dirty="0"/>
              <a:t>¿Cuáles </a:t>
            </a:r>
            <a:r>
              <a:rPr sz="3100" spc="5" dirty="0"/>
              <a:t>son </a:t>
            </a:r>
            <a:r>
              <a:rPr sz="3100" dirty="0"/>
              <a:t>los </a:t>
            </a:r>
            <a:r>
              <a:rPr sz="3100" spc="5" dirty="0"/>
              <a:t>requisitos </a:t>
            </a:r>
            <a:r>
              <a:rPr sz="3100" spc="10" dirty="0"/>
              <a:t>para </a:t>
            </a:r>
            <a:r>
              <a:rPr sz="3100" spc="-5" dirty="0"/>
              <a:t>certificar</a:t>
            </a:r>
            <a:r>
              <a:rPr sz="3100" spc="260" dirty="0"/>
              <a:t> </a:t>
            </a:r>
            <a:r>
              <a:rPr sz="3100" spc="-5" dirty="0"/>
              <a:t>?</a:t>
            </a:r>
            <a:endParaRPr sz="3100"/>
          </a:p>
        </p:txBody>
      </p:sp>
      <p:sp>
        <p:nvSpPr>
          <p:cNvPr id="3" name="object 3"/>
          <p:cNvSpPr txBox="1"/>
          <p:nvPr/>
        </p:nvSpPr>
        <p:spPr>
          <a:xfrm>
            <a:off x="205536" y="912368"/>
            <a:ext cx="11912600" cy="5833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  <a:latin typeface="Courier New"/>
                <a:cs typeface="Courier New"/>
              </a:rPr>
              <a:t>o </a:t>
            </a:r>
            <a:r>
              <a:rPr sz="2000" b="1" spc="-10" dirty="0">
                <a:solidFill>
                  <a:srgbClr val="FF0000"/>
                </a:solidFill>
                <a:latin typeface="Caladea"/>
                <a:cs typeface="Caladea"/>
              </a:rPr>
              <a:t>Certificación </a:t>
            </a:r>
            <a:r>
              <a:rPr sz="2000" b="1" spc="-5" dirty="0">
                <a:solidFill>
                  <a:srgbClr val="FF0000"/>
                </a:solidFill>
                <a:latin typeface="Caladea"/>
                <a:cs typeface="Caladea"/>
              </a:rPr>
              <a:t>automática: </a:t>
            </a:r>
            <a:r>
              <a:rPr sz="2000" spc="-25" dirty="0">
                <a:latin typeface="Caladea"/>
                <a:cs typeface="Caladea"/>
              </a:rPr>
              <a:t>Para </a:t>
            </a:r>
            <a:r>
              <a:rPr sz="2000" dirty="0">
                <a:latin typeface="Caladea"/>
                <a:cs typeface="Caladea"/>
              </a:rPr>
              <a:t>aquellos que</a:t>
            </a:r>
            <a:r>
              <a:rPr sz="2000" spc="-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posean</a:t>
            </a:r>
            <a:endParaRPr sz="2000">
              <a:latin typeface="Caladea"/>
              <a:cs typeface="Caladea"/>
            </a:endParaRPr>
          </a:p>
          <a:p>
            <a:pPr>
              <a:lnSpc>
                <a:spcPct val="100000"/>
              </a:lnSpc>
            </a:pPr>
            <a:endParaRPr sz="25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>
              <a:latin typeface="Caladea"/>
              <a:cs typeface="Caladea"/>
            </a:endParaRPr>
          </a:p>
          <a:p>
            <a:pPr marL="469900">
              <a:lnSpc>
                <a:spcPct val="100000"/>
              </a:lnSpc>
            </a:pPr>
            <a:r>
              <a:rPr sz="2000" dirty="0">
                <a:latin typeface="Courier New"/>
                <a:cs typeface="Courier New"/>
              </a:rPr>
              <a:t>o</a:t>
            </a:r>
            <a:r>
              <a:rPr sz="2000" spc="490" dirty="0">
                <a:latin typeface="Courier New"/>
                <a:cs typeface="Courier New"/>
              </a:rPr>
              <a:t> </a:t>
            </a:r>
            <a:r>
              <a:rPr sz="2000" spc="-5" dirty="0">
                <a:latin typeface="Caladea"/>
                <a:cs typeface="Caladea"/>
              </a:rPr>
              <a:t>Certificado </a:t>
            </a:r>
            <a:r>
              <a:rPr sz="2000" spc="5" dirty="0">
                <a:latin typeface="Caladea"/>
                <a:cs typeface="Caladea"/>
              </a:rPr>
              <a:t>de </a:t>
            </a:r>
            <a:r>
              <a:rPr sz="2000" spc="-5" dirty="0">
                <a:latin typeface="Caladea"/>
                <a:cs typeface="Caladea"/>
              </a:rPr>
              <a:t>Residencia Médica </a:t>
            </a:r>
            <a:r>
              <a:rPr sz="2000" dirty="0">
                <a:latin typeface="Caladea"/>
                <a:cs typeface="Caladea"/>
              </a:rPr>
              <a:t>completa en </a:t>
            </a:r>
            <a:r>
              <a:rPr sz="2000" spc="-15" dirty="0">
                <a:latin typeface="Caladea"/>
                <a:cs typeface="Caladea"/>
              </a:rPr>
              <a:t>Nefrología </a:t>
            </a:r>
            <a:r>
              <a:rPr sz="2000" spc="-5" dirty="0">
                <a:latin typeface="Caladea"/>
                <a:cs typeface="Caladea"/>
              </a:rPr>
              <a:t>reconocida </a:t>
            </a:r>
            <a:r>
              <a:rPr sz="2000" dirty="0">
                <a:latin typeface="Caladea"/>
                <a:cs typeface="Caladea"/>
              </a:rPr>
              <a:t>por </a:t>
            </a:r>
            <a:r>
              <a:rPr sz="2000" spc="-10" dirty="0">
                <a:latin typeface="Caladea"/>
                <a:cs typeface="Caladea"/>
              </a:rPr>
              <a:t>la SAN </a:t>
            </a:r>
            <a:r>
              <a:rPr sz="2000" dirty="0">
                <a:latin typeface="Caladea"/>
                <a:cs typeface="Caladea"/>
              </a:rPr>
              <a:t>y/o </a:t>
            </a:r>
            <a:r>
              <a:rPr sz="2000" spc="-10" dirty="0">
                <a:latin typeface="Caladea"/>
                <a:cs typeface="Caladea"/>
              </a:rPr>
              <a:t>la </a:t>
            </a:r>
            <a:r>
              <a:rPr sz="2000" spc="-15" dirty="0">
                <a:latin typeface="Caladea"/>
                <a:cs typeface="Caladea"/>
              </a:rPr>
              <a:t>Secretaría </a:t>
            </a:r>
            <a:r>
              <a:rPr sz="2000" spc="5" dirty="0">
                <a:latin typeface="Caladea"/>
                <a:cs typeface="Caladea"/>
              </a:rPr>
              <a:t>de</a:t>
            </a:r>
            <a:endParaRPr sz="2000">
              <a:latin typeface="Caladea"/>
              <a:cs typeface="Caladea"/>
            </a:endParaRPr>
          </a:p>
          <a:p>
            <a:pPr marL="756285">
              <a:lnSpc>
                <a:spcPct val="100000"/>
              </a:lnSpc>
              <a:spcBef>
                <a:spcPts val="405"/>
              </a:spcBef>
            </a:pPr>
            <a:r>
              <a:rPr sz="2000" spc="-5" dirty="0">
                <a:latin typeface="Caladea"/>
                <a:cs typeface="Caladea"/>
              </a:rPr>
              <a:t>Salud </a:t>
            </a:r>
            <a:r>
              <a:rPr sz="2000" dirty="0">
                <a:latin typeface="Caladea"/>
                <a:cs typeface="Caladea"/>
              </a:rPr>
              <a:t>de </a:t>
            </a:r>
            <a:r>
              <a:rPr sz="2000" spc="-5" dirty="0">
                <a:latin typeface="Caladea"/>
                <a:cs typeface="Caladea"/>
              </a:rPr>
              <a:t>la</a:t>
            </a:r>
            <a:r>
              <a:rPr sz="2000" spc="-16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Nación.</a:t>
            </a:r>
            <a:endParaRPr sz="2000">
              <a:latin typeface="Caladea"/>
              <a:cs typeface="Caladea"/>
            </a:endParaRPr>
          </a:p>
          <a:p>
            <a:pPr marL="3792220">
              <a:lnSpc>
                <a:spcPct val="100000"/>
              </a:lnSpc>
              <a:spcBef>
                <a:spcPts val="1395"/>
              </a:spcBef>
            </a:pPr>
            <a:r>
              <a:rPr sz="2000" dirty="0">
                <a:latin typeface="Caladea"/>
                <a:cs typeface="Caladea"/>
              </a:rPr>
              <a:t>Y/</a:t>
            </a:r>
            <a:r>
              <a:rPr sz="2000" spc="-9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O</a:t>
            </a:r>
            <a:endParaRPr sz="2000">
              <a:latin typeface="Caladea"/>
              <a:cs typeface="Caladea"/>
            </a:endParaRPr>
          </a:p>
          <a:p>
            <a:pPr marL="469900">
              <a:lnSpc>
                <a:spcPct val="100000"/>
              </a:lnSpc>
              <a:spcBef>
                <a:spcPts val="1130"/>
              </a:spcBef>
              <a:tabLst>
                <a:tab pos="1590040" algn="l"/>
                <a:tab pos="3167380" algn="l"/>
                <a:tab pos="3612515" algn="l"/>
                <a:tab pos="5174615" algn="l"/>
                <a:tab pos="5621655" algn="l"/>
                <a:tab pos="7022465" algn="l"/>
                <a:tab pos="7299325" algn="l"/>
                <a:tab pos="8450580" algn="l"/>
                <a:tab pos="8755380" algn="l"/>
                <a:tab pos="9598025" algn="l"/>
                <a:tab pos="10044430" algn="l"/>
                <a:tab pos="10631805" algn="l"/>
                <a:tab pos="11634470" algn="l"/>
              </a:tabLst>
            </a:pPr>
            <a:r>
              <a:rPr sz="2000" dirty="0">
                <a:latin typeface="Courier New"/>
                <a:cs typeface="Courier New"/>
              </a:rPr>
              <a:t>o</a:t>
            </a:r>
            <a:r>
              <a:rPr sz="2000" spc="-150" dirty="0">
                <a:latin typeface="Courier New"/>
                <a:cs typeface="Courier New"/>
              </a:rPr>
              <a:t> </a:t>
            </a:r>
            <a:r>
              <a:rPr sz="2000" dirty="0">
                <a:latin typeface="Caladea"/>
                <a:cs typeface="Caladea"/>
              </a:rPr>
              <a:t>Tí</a:t>
            </a:r>
            <a:r>
              <a:rPr sz="2000" spc="-5" dirty="0">
                <a:latin typeface="Caladea"/>
                <a:cs typeface="Caladea"/>
              </a:rPr>
              <a:t>t</a:t>
            </a:r>
            <a:r>
              <a:rPr sz="2000" spc="-20" dirty="0">
                <a:latin typeface="Caladea"/>
                <a:cs typeface="Caladea"/>
              </a:rPr>
              <a:t>u</a:t>
            </a:r>
            <a:r>
              <a:rPr sz="2000" spc="-5" dirty="0">
                <a:latin typeface="Caladea"/>
                <a:cs typeface="Caladea"/>
              </a:rPr>
              <a:t>l</a:t>
            </a:r>
            <a:r>
              <a:rPr sz="2000" dirty="0">
                <a:latin typeface="Caladea"/>
                <a:cs typeface="Caladea"/>
              </a:rPr>
              <a:t>o	</a:t>
            </a:r>
            <a:r>
              <a:rPr sz="2000" spc="-20" dirty="0">
                <a:latin typeface="Caladea"/>
                <a:cs typeface="Caladea"/>
              </a:rPr>
              <a:t>u</a:t>
            </a:r>
            <a:r>
              <a:rPr sz="2000" spc="-5" dirty="0">
                <a:latin typeface="Caladea"/>
                <a:cs typeface="Caladea"/>
              </a:rPr>
              <a:t>n</a:t>
            </a:r>
            <a:r>
              <a:rPr sz="2000" spc="-90" dirty="0">
                <a:latin typeface="Caladea"/>
                <a:cs typeface="Caladea"/>
              </a:rPr>
              <a:t>i</a:t>
            </a:r>
            <a:r>
              <a:rPr sz="2000" spc="-75" dirty="0">
                <a:latin typeface="Caladea"/>
                <a:cs typeface="Caladea"/>
              </a:rPr>
              <a:t>v</a:t>
            </a:r>
            <a:r>
              <a:rPr sz="2000" spc="-10" dirty="0">
                <a:latin typeface="Caladea"/>
                <a:cs typeface="Caladea"/>
              </a:rPr>
              <a:t>e</a:t>
            </a:r>
            <a:r>
              <a:rPr sz="2000" spc="-30" dirty="0">
                <a:latin typeface="Caladea"/>
                <a:cs typeface="Caladea"/>
              </a:rPr>
              <a:t>r</a:t>
            </a:r>
            <a:r>
              <a:rPr sz="2000" dirty="0">
                <a:latin typeface="Caladea"/>
                <a:cs typeface="Caladea"/>
              </a:rPr>
              <a:t>s</a:t>
            </a:r>
            <a:r>
              <a:rPr sz="2000" spc="-10" dirty="0">
                <a:latin typeface="Caladea"/>
                <a:cs typeface="Caladea"/>
              </a:rPr>
              <a:t>it</a:t>
            </a:r>
            <a:r>
              <a:rPr sz="2000" spc="5" dirty="0">
                <a:latin typeface="Caladea"/>
                <a:cs typeface="Caladea"/>
              </a:rPr>
              <a:t>a</a:t>
            </a:r>
            <a:r>
              <a:rPr sz="2000" spc="-5" dirty="0">
                <a:latin typeface="Caladea"/>
                <a:cs typeface="Caladea"/>
              </a:rPr>
              <a:t>r</a:t>
            </a:r>
            <a:r>
              <a:rPr sz="2000" spc="-30" dirty="0">
                <a:latin typeface="Caladea"/>
                <a:cs typeface="Caladea"/>
              </a:rPr>
              <a:t>i</a:t>
            </a:r>
            <a:r>
              <a:rPr sz="2000" dirty="0">
                <a:latin typeface="Caladea"/>
                <a:cs typeface="Caladea"/>
              </a:rPr>
              <a:t>o	</a:t>
            </a:r>
            <a:r>
              <a:rPr sz="2000" spc="5" dirty="0">
                <a:latin typeface="Caladea"/>
                <a:cs typeface="Caladea"/>
              </a:rPr>
              <a:t>d</a:t>
            </a:r>
            <a:r>
              <a:rPr sz="2000" dirty="0">
                <a:latin typeface="Caladea"/>
                <a:cs typeface="Caladea"/>
              </a:rPr>
              <a:t>e	</a:t>
            </a:r>
            <a:r>
              <a:rPr sz="2000" spc="-10" dirty="0">
                <a:latin typeface="Caladea"/>
                <a:cs typeface="Caladea"/>
              </a:rPr>
              <a:t>“</a:t>
            </a:r>
            <a:r>
              <a:rPr sz="2000" spc="-5" dirty="0">
                <a:latin typeface="Caladea"/>
                <a:cs typeface="Caladea"/>
              </a:rPr>
              <a:t>Es</a:t>
            </a:r>
            <a:r>
              <a:rPr sz="2000" spc="5" dirty="0">
                <a:latin typeface="Caladea"/>
                <a:cs typeface="Caladea"/>
              </a:rPr>
              <a:t>p</a:t>
            </a:r>
            <a:r>
              <a:rPr sz="2000" dirty="0">
                <a:latin typeface="Caladea"/>
                <a:cs typeface="Caladea"/>
              </a:rPr>
              <a:t>ec</a:t>
            </a:r>
            <a:r>
              <a:rPr sz="2000" spc="-15" dirty="0">
                <a:latin typeface="Caladea"/>
                <a:cs typeface="Caladea"/>
              </a:rPr>
              <a:t>i</a:t>
            </a:r>
            <a:r>
              <a:rPr sz="2000" spc="-20" dirty="0">
                <a:latin typeface="Caladea"/>
                <a:cs typeface="Caladea"/>
              </a:rPr>
              <a:t>ali</a:t>
            </a:r>
            <a:r>
              <a:rPr sz="2000" spc="-15" dirty="0">
                <a:latin typeface="Caladea"/>
                <a:cs typeface="Caladea"/>
              </a:rPr>
              <a:t>s</a:t>
            </a:r>
            <a:r>
              <a:rPr sz="2000" spc="-5" dirty="0">
                <a:latin typeface="Caladea"/>
                <a:cs typeface="Caladea"/>
              </a:rPr>
              <a:t>t</a:t>
            </a:r>
            <a:r>
              <a:rPr sz="2000" dirty="0">
                <a:latin typeface="Caladea"/>
                <a:cs typeface="Caladea"/>
              </a:rPr>
              <a:t>a	</a:t>
            </a:r>
            <a:r>
              <a:rPr sz="2000" spc="-20" dirty="0">
                <a:latin typeface="Caladea"/>
                <a:cs typeface="Caladea"/>
              </a:rPr>
              <a:t>e</a:t>
            </a:r>
            <a:r>
              <a:rPr sz="2000" dirty="0">
                <a:latin typeface="Caladea"/>
                <a:cs typeface="Caladea"/>
              </a:rPr>
              <a:t>n	Ne</a:t>
            </a:r>
            <a:r>
              <a:rPr sz="2000" spc="-5" dirty="0">
                <a:latin typeface="Caladea"/>
                <a:cs typeface="Caladea"/>
              </a:rPr>
              <a:t>f</a:t>
            </a:r>
            <a:r>
              <a:rPr sz="2000" spc="-65" dirty="0">
                <a:latin typeface="Caladea"/>
                <a:cs typeface="Caladea"/>
              </a:rPr>
              <a:t>r</a:t>
            </a:r>
            <a:r>
              <a:rPr sz="2000" dirty="0">
                <a:latin typeface="Caladea"/>
                <a:cs typeface="Caladea"/>
              </a:rPr>
              <a:t>o</a:t>
            </a:r>
            <a:r>
              <a:rPr sz="2000" spc="-20" dirty="0">
                <a:latin typeface="Caladea"/>
                <a:cs typeface="Caladea"/>
              </a:rPr>
              <a:t>l</a:t>
            </a:r>
            <a:r>
              <a:rPr sz="2000" spc="5" dirty="0">
                <a:latin typeface="Caladea"/>
                <a:cs typeface="Caladea"/>
              </a:rPr>
              <a:t>o</a:t>
            </a:r>
            <a:r>
              <a:rPr sz="2000" dirty="0">
                <a:latin typeface="Caladea"/>
                <a:cs typeface="Caladea"/>
              </a:rPr>
              <a:t>g</a:t>
            </a:r>
            <a:r>
              <a:rPr sz="2000" spc="-30" dirty="0">
                <a:latin typeface="Caladea"/>
                <a:cs typeface="Caladea"/>
              </a:rPr>
              <a:t>í</a:t>
            </a:r>
            <a:r>
              <a:rPr sz="2000" spc="-120" dirty="0">
                <a:latin typeface="Caladea"/>
                <a:cs typeface="Caladea"/>
              </a:rPr>
              <a:t>a</a:t>
            </a:r>
            <a:r>
              <a:rPr sz="2000" dirty="0">
                <a:latin typeface="Caladea"/>
                <a:cs typeface="Caladea"/>
              </a:rPr>
              <a:t>”	”	o</a:t>
            </a:r>
            <a:r>
              <a:rPr sz="2000" spc="-20" dirty="0">
                <a:latin typeface="Caladea"/>
                <a:cs typeface="Caladea"/>
              </a:rPr>
              <a:t>b</a:t>
            </a:r>
            <a:r>
              <a:rPr sz="2000" spc="-10" dirty="0">
                <a:latin typeface="Caladea"/>
                <a:cs typeface="Caladea"/>
              </a:rPr>
              <a:t>t</a:t>
            </a:r>
            <a:r>
              <a:rPr sz="2000" spc="-20" dirty="0">
                <a:latin typeface="Caladea"/>
                <a:cs typeface="Caladea"/>
              </a:rPr>
              <a:t>e</a:t>
            </a:r>
            <a:r>
              <a:rPr sz="2000" spc="-5" dirty="0">
                <a:latin typeface="Caladea"/>
                <a:cs typeface="Caladea"/>
              </a:rPr>
              <a:t>n</a:t>
            </a:r>
            <a:r>
              <a:rPr sz="2000" spc="-20" dirty="0">
                <a:latin typeface="Caladea"/>
                <a:cs typeface="Caladea"/>
              </a:rPr>
              <a:t>i</a:t>
            </a:r>
            <a:r>
              <a:rPr sz="2000" spc="-10" dirty="0">
                <a:latin typeface="Caladea"/>
                <a:cs typeface="Caladea"/>
              </a:rPr>
              <a:t>d</a:t>
            </a:r>
            <a:r>
              <a:rPr sz="2000" dirty="0">
                <a:latin typeface="Caladea"/>
                <a:cs typeface="Caladea"/>
              </a:rPr>
              <a:t>o	a	</a:t>
            </a:r>
            <a:r>
              <a:rPr sz="2000" spc="5" dirty="0">
                <a:latin typeface="Caladea"/>
                <a:cs typeface="Caladea"/>
              </a:rPr>
              <a:t>t</a:t>
            </a:r>
            <a:r>
              <a:rPr sz="2000" spc="-90" dirty="0">
                <a:latin typeface="Caladea"/>
                <a:cs typeface="Caladea"/>
              </a:rPr>
              <a:t>r</a:t>
            </a:r>
            <a:r>
              <a:rPr sz="2000" spc="-70" dirty="0">
                <a:latin typeface="Caladea"/>
                <a:cs typeface="Caladea"/>
              </a:rPr>
              <a:t>a</a:t>
            </a:r>
            <a:r>
              <a:rPr sz="2000" spc="-75" dirty="0">
                <a:latin typeface="Caladea"/>
                <a:cs typeface="Caladea"/>
              </a:rPr>
              <a:t>v</a:t>
            </a:r>
            <a:r>
              <a:rPr sz="2000" spc="-5" dirty="0">
                <a:latin typeface="Caladea"/>
                <a:cs typeface="Caladea"/>
              </a:rPr>
              <a:t>é</a:t>
            </a:r>
            <a:r>
              <a:rPr sz="2000" dirty="0">
                <a:latin typeface="Caladea"/>
                <a:cs typeface="Caladea"/>
              </a:rPr>
              <a:t>s	</a:t>
            </a:r>
            <a:r>
              <a:rPr sz="2000" spc="5" dirty="0">
                <a:latin typeface="Caladea"/>
                <a:cs typeface="Caladea"/>
              </a:rPr>
              <a:t>d</a:t>
            </a:r>
            <a:r>
              <a:rPr sz="2000" dirty="0">
                <a:latin typeface="Caladea"/>
                <a:cs typeface="Caladea"/>
              </a:rPr>
              <a:t>e	</a:t>
            </a:r>
            <a:r>
              <a:rPr sz="2000" spc="-5" dirty="0">
                <a:latin typeface="Caladea"/>
                <a:cs typeface="Caladea"/>
              </a:rPr>
              <a:t>u</a:t>
            </a:r>
            <a:r>
              <a:rPr sz="2000" spc="-10" dirty="0">
                <a:latin typeface="Caladea"/>
                <a:cs typeface="Caladea"/>
              </a:rPr>
              <a:t>n</a:t>
            </a:r>
            <a:r>
              <a:rPr sz="2000" dirty="0">
                <a:latin typeface="Caladea"/>
                <a:cs typeface="Caladea"/>
              </a:rPr>
              <a:t>a	</a:t>
            </a:r>
            <a:r>
              <a:rPr sz="2000" spc="-15" dirty="0">
                <a:latin typeface="Caladea"/>
                <a:cs typeface="Caladea"/>
              </a:rPr>
              <a:t>C</a:t>
            </a:r>
            <a:r>
              <a:rPr sz="2000" spc="5" dirty="0">
                <a:latin typeface="Caladea"/>
                <a:cs typeface="Caladea"/>
              </a:rPr>
              <a:t>a</a:t>
            </a:r>
            <a:r>
              <a:rPr sz="2000" spc="-5" dirty="0">
                <a:latin typeface="Caladea"/>
                <a:cs typeface="Caladea"/>
              </a:rPr>
              <a:t>r</a:t>
            </a:r>
            <a:r>
              <a:rPr sz="2000" spc="-65" dirty="0">
                <a:latin typeface="Caladea"/>
                <a:cs typeface="Caladea"/>
              </a:rPr>
              <a:t>r</a:t>
            </a:r>
            <a:r>
              <a:rPr sz="2000" spc="-10" dirty="0">
                <a:latin typeface="Caladea"/>
                <a:cs typeface="Caladea"/>
              </a:rPr>
              <a:t>e</a:t>
            </a:r>
            <a:r>
              <a:rPr sz="2000" spc="-90" dirty="0">
                <a:latin typeface="Caladea"/>
                <a:cs typeface="Caladea"/>
              </a:rPr>
              <a:t>r</a:t>
            </a:r>
            <a:r>
              <a:rPr sz="2000" dirty="0">
                <a:latin typeface="Caladea"/>
                <a:cs typeface="Caladea"/>
              </a:rPr>
              <a:t>a	</a:t>
            </a:r>
            <a:r>
              <a:rPr sz="2000" spc="-10" dirty="0">
                <a:latin typeface="Caladea"/>
                <a:cs typeface="Caladea"/>
              </a:rPr>
              <a:t>d</a:t>
            </a:r>
            <a:r>
              <a:rPr sz="2000" dirty="0">
                <a:latin typeface="Caladea"/>
                <a:cs typeface="Caladea"/>
              </a:rPr>
              <a:t>e</a:t>
            </a:r>
            <a:endParaRPr sz="2000">
              <a:latin typeface="Caladea"/>
              <a:cs typeface="Caladea"/>
            </a:endParaRPr>
          </a:p>
          <a:p>
            <a:pPr marL="756285">
              <a:lnSpc>
                <a:spcPct val="100000"/>
              </a:lnSpc>
              <a:spcBef>
                <a:spcPts val="360"/>
              </a:spcBef>
            </a:pPr>
            <a:r>
              <a:rPr sz="2000" spc="-5" dirty="0">
                <a:latin typeface="Caladea"/>
                <a:cs typeface="Caladea"/>
              </a:rPr>
              <a:t>Especialización</a:t>
            </a:r>
            <a:r>
              <a:rPr sz="2000" spc="-10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en</a:t>
            </a:r>
            <a:r>
              <a:rPr sz="2000" spc="15" dirty="0">
                <a:latin typeface="Caladea"/>
                <a:cs typeface="Caladea"/>
              </a:rPr>
              <a:t> </a:t>
            </a:r>
            <a:r>
              <a:rPr sz="2000" spc="-10" dirty="0">
                <a:latin typeface="Caladea"/>
                <a:cs typeface="Caladea"/>
              </a:rPr>
              <a:t>Nefrología</a:t>
            </a:r>
            <a:r>
              <a:rPr sz="2000" spc="-9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articulada</a:t>
            </a:r>
            <a:r>
              <a:rPr sz="2000" spc="-85" dirty="0">
                <a:latin typeface="Caladea"/>
                <a:cs typeface="Caladea"/>
              </a:rPr>
              <a:t> </a:t>
            </a:r>
            <a:r>
              <a:rPr sz="2000" spc="5" dirty="0">
                <a:latin typeface="Caladea"/>
                <a:cs typeface="Caladea"/>
              </a:rPr>
              <a:t>con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una</a:t>
            </a:r>
            <a:r>
              <a:rPr sz="2000" spc="-35" dirty="0">
                <a:latin typeface="Caladea"/>
                <a:cs typeface="Caladea"/>
              </a:rPr>
              <a:t> </a:t>
            </a:r>
            <a:r>
              <a:rPr sz="2000" spc="-10" dirty="0">
                <a:latin typeface="Caladea"/>
                <a:cs typeface="Caladea"/>
              </a:rPr>
              <a:t>Residencia</a:t>
            </a:r>
            <a:r>
              <a:rPr sz="2000" spc="-7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en</a:t>
            </a:r>
            <a:r>
              <a:rPr sz="2000" spc="-15" dirty="0">
                <a:latin typeface="Caladea"/>
                <a:cs typeface="Caladea"/>
              </a:rPr>
              <a:t> </a:t>
            </a:r>
            <a:r>
              <a:rPr sz="2000" spc="-10" dirty="0">
                <a:latin typeface="Caladea"/>
                <a:cs typeface="Caladea"/>
              </a:rPr>
              <a:t>Nefrología</a:t>
            </a:r>
            <a:r>
              <a:rPr sz="2000" spc="-8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y</a:t>
            </a:r>
            <a:r>
              <a:rPr sz="2000" spc="15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acreditada</a:t>
            </a:r>
            <a:r>
              <a:rPr sz="2000" spc="-9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por</a:t>
            </a:r>
            <a:r>
              <a:rPr sz="2000" spc="-2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la </a:t>
            </a:r>
            <a:r>
              <a:rPr sz="2000" spc="-40" dirty="0">
                <a:latin typeface="Caladea"/>
                <a:cs typeface="Caladea"/>
              </a:rPr>
              <a:t>CONEAU.</a:t>
            </a:r>
            <a:endParaRPr sz="2000">
              <a:latin typeface="Caladea"/>
              <a:cs typeface="Caladea"/>
            </a:endParaRPr>
          </a:p>
          <a:p>
            <a:pPr>
              <a:lnSpc>
                <a:spcPct val="100000"/>
              </a:lnSpc>
            </a:pPr>
            <a:endParaRPr sz="23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Caladea"/>
              <a:cs typeface="Caladea"/>
            </a:endParaRPr>
          </a:p>
          <a:p>
            <a:pPr marL="355600" indent="-343535">
              <a:lnSpc>
                <a:spcPct val="100000"/>
              </a:lnSpc>
              <a:buFont typeface="Courier New"/>
              <a:buChar char="o"/>
              <a:tabLst>
                <a:tab pos="356235" algn="l"/>
              </a:tabLst>
            </a:pPr>
            <a:r>
              <a:rPr sz="2000" b="1" spc="-10" dirty="0">
                <a:solidFill>
                  <a:srgbClr val="FF0000"/>
                </a:solidFill>
                <a:latin typeface="Caladea"/>
                <a:cs typeface="Caladea"/>
              </a:rPr>
              <a:t>Certificación</a:t>
            </a:r>
            <a:r>
              <a:rPr sz="2000" b="1" spc="-100" dirty="0">
                <a:solidFill>
                  <a:srgbClr val="FF0000"/>
                </a:solidFill>
                <a:latin typeface="Caladea"/>
                <a:cs typeface="Caladea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adea"/>
                <a:cs typeface="Caladea"/>
              </a:rPr>
              <a:t>NO</a:t>
            </a:r>
            <a:r>
              <a:rPr sz="2000" b="1" spc="-15" dirty="0">
                <a:solidFill>
                  <a:srgbClr val="FF0000"/>
                </a:solidFill>
                <a:latin typeface="Caladea"/>
                <a:cs typeface="Caladea"/>
              </a:rPr>
              <a:t> </a:t>
            </a:r>
            <a:r>
              <a:rPr sz="2000" b="1" spc="-5" dirty="0">
                <a:solidFill>
                  <a:srgbClr val="FF0000"/>
                </a:solidFill>
                <a:latin typeface="Caladea"/>
                <a:cs typeface="Caladea"/>
              </a:rPr>
              <a:t>automática:</a:t>
            </a:r>
            <a:r>
              <a:rPr sz="2000" b="1" spc="-90" dirty="0">
                <a:solidFill>
                  <a:srgbClr val="FF0000"/>
                </a:solidFill>
                <a:latin typeface="Caladea"/>
                <a:cs typeface="Caladea"/>
              </a:rPr>
              <a:t> </a:t>
            </a:r>
            <a:r>
              <a:rPr sz="2000" spc="-15" dirty="0">
                <a:latin typeface="Caladea"/>
                <a:cs typeface="Caladea"/>
              </a:rPr>
              <a:t>Por</a:t>
            </a:r>
            <a:r>
              <a:rPr sz="2000" spc="-4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homologación</a:t>
            </a:r>
            <a:r>
              <a:rPr sz="2000" spc="-10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o</a:t>
            </a:r>
            <a:r>
              <a:rPr sz="2000" spc="-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por</a:t>
            </a:r>
            <a:r>
              <a:rPr sz="2000" spc="-35" dirty="0">
                <a:latin typeface="Caladea"/>
                <a:cs typeface="Caladea"/>
              </a:rPr>
              <a:t> </a:t>
            </a:r>
            <a:r>
              <a:rPr sz="2000" spc="-10" dirty="0">
                <a:latin typeface="Caladea"/>
                <a:cs typeface="Caladea"/>
              </a:rPr>
              <a:t>procedimiento</a:t>
            </a:r>
            <a:r>
              <a:rPr sz="2000" spc="-10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de</a:t>
            </a:r>
            <a:r>
              <a:rPr sz="2000" spc="-5" dirty="0">
                <a:latin typeface="Caladea"/>
                <a:cs typeface="Caladea"/>
              </a:rPr>
              <a:t> </a:t>
            </a:r>
            <a:r>
              <a:rPr sz="2000" spc="-20" dirty="0">
                <a:latin typeface="Caladea"/>
                <a:cs typeface="Caladea"/>
              </a:rPr>
              <a:t>evaluación</a:t>
            </a:r>
            <a:endParaRPr sz="20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o"/>
            </a:pPr>
            <a:endParaRPr sz="2700">
              <a:latin typeface="Caladea"/>
              <a:cs typeface="Caladea"/>
            </a:endParaRPr>
          </a:p>
          <a:p>
            <a:pPr marL="355600" indent="-343535">
              <a:lnSpc>
                <a:spcPct val="100000"/>
              </a:lnSpc>
              <a:buFont typeface="Courier New"/>
              <a:buChar char="o"/>
              <a:tabLst>
                <a:tab pos="356235" algn="l"/>
              </a:tabLst>
            </a:pPr>
            <a:r>
              <a:rPr sz="2000" b="1" spc="-35" dirty="0">
                <a:latin typeface="Caladea"/>
                <a:cs typeface="Caladea"/>
              </a:rPr>
              <a:t>Por </a:t>
            </a:r>
            <a:r>
              <a:rPr sz="2000" b="1" spc="-10" dirty="0">
                <a:latin typeface="Caladea"/>
                <a:cs typeface="Caladea"/>
              </a:rPr>
              <a:t>homologación </a:t>
            </a:r>
            <a:r>
              <a:rPr sz="2000" b="1" spc="5" dirty="0">
                <a:latin typeface="Caladea"/>
                <a:cs typeface="Caladea"/>
              </a:rPr>
              <a:t>del </a:t>
            </a:r>
            <a:r>
              <a:rPr sz="2000" b="1" spc="-15" dirty="0">
                <a:latin typeface="Caladea"/>
                <a:cs typeface="Caladea"/>
              </a:rPr>
              <a:t>programas: </a:t>
            </a:r>
            <a:r>
              <a:rPr sz="2000" spc="-35" dirty="0">
                <a:latin typeface="Caladea"/>
                <a:cs typeface="Caladea"/>
              </a:rPr>
              <a:t>Para </a:t>
            </a:r>
            <a:r>
              <a:rPr sz="2000" spc="-5" dirty="0">
                <a:latin typeface="Caladea"/>
                <a:cs typeface="Caladea"/>
              </a:rPr>
              <a:t>aquellos </a:t>
            </a:r>
            <a:r>
              <a:rPr sz="2000" dirty="0">
                <a:latin typeface="Caladea"/>
                <a:cs typeface="Caladea"/>
              </a:rPr>
              <a:t>que sólo</a:t>
            </a:r>
            <a:r>
              <a:rPr sz="2000" spc="-32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posean</a:t>
            </a:r>
            <a:endParaRPr sz="200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har char="o"/>
            </a:pPr>
            <a:endParaRPr sz="3550">
              <a:latin typeface="Caladea"/>
              <a:cs typeface="Caladea"/>
            </a:endParaRPr>
          </a:p>
          <a:p>
            <a:pPr marL="756285" lvl="1" indent="-287020">
              <a:lnSpc>
                <a:spcPct val="100000"/>
              </a:lnSpc>
              <a:buFont typeface="Courier New"/>
              <a:buChar char="o"/>
              <a:tabLst>
                <a:tab pos="756920" algn="l"/>
              </a:tabLst>
            </a:pPr>
            <a:r>
              <a:rPr sz="2000" spc="-5" dirty="0">
                <a:latin typeface="Caladea"/>
                <a:cs typeface="Caladea"/>
              </a:rPr>
              <a:t>Residencia</a:t>
            </a:r>
            <a:r>
              <a:rPr sz="2000" spc="-95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en</a:t>
            </a:r>
            <a:r>
              <a:rPr sz="2000" spc="-15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Nefrología</a:t>
            </a:r>
            <a:r>
              <a:rPr sz="2000" spc="-114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no</a:t>
            </a:r>
            <a:r>
              <a:rPr sz="2000" spc="-2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reconocida</a:t>
            </a:r>
            <a:r>
              <a:rPr sz="2000" spc="-8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por</a:t>
            </a:r>
            <a:r>
              <a:rPr sz="2000" spc="-45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la</a:t>
            </a:r>
            <a:r>
              <a:rPr sz="2000" spc="-15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SAN</a:t>
            </a:r>
            <a:r>
              <a:rPr sz="2000" spc="-5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y/o</a:t>
            </a:r>
            <a:r>
              <a:rPr sz="2000" spc="-15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la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Secretaría</a:t>
            </a:r>
            <a:r>
              <a:rPr sz="2000" spc="-9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de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Salud</a:t>
            </a:r>
            <a:r>
              <a:rPr sz="2000" spc="-8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de</a:t>
            </a:r>
            <a:r>
              <a:rPr sz="2000" spc="-5" dirty="0">
                <a:latin typeface="Caladea"/>
                <a:cs typeface="Caladea"/>
              </a:rPr>
              <a:t> la</a:t>
            </a:r>
            <a:r>
              <a:rPr sz="2000" spc="-4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Nación</a:t>
            </a:r>
            <a:endParaRPr sz="2000">
              <a:latin typeface="Caladea"/>
              <a:cs typeface="Caladea"/>
            </a:endParaRPr>
          </a:p>
          <a:p>
            <a:pPr marL="756285" lvl="1" indent="-287020">
              <a:lnSpc>
                <a:spcPct val="100000"/>
              </a:lnSpc>
              <a:spcBef>
                <a:spcPts val="395"/>
              </a:spcBef>
              <a:buFont typeface="Courier New"/>
              <a:buChar char="o"/>
              <a:tabLst>
                <a:tab pos="756920" algn="l"/>
              </a:tabLst>
            </a:pPr>
            <a:r>
              <a:rPr sz="2000" spc="-20" dirty="0">
                <a:latin typeface="Caladea"/>
                <a:cs typeface="Caladea"/>
              </a:rPr>
              <a:t>Carrera</a:t>
            </a:r>
            <a:r>
              <a:rPr sz="2000" spc="-65" dirty="0">
                <a:latin typeface="Caladea"/>
                <a:cs typeface="Caladea"/>
              </a:rPr>
              <a:t> </a:t>
            </a:r>
            <a:r>
              <a:rPr sz="2000" spc="-20" dirty="0">
                <a:latin typeface="Caladea"/>
                <a:cs typeface="Caladea"/>
              </a:rPr>
              <a:t>Universitaria</a:t>
            </a:r>
            <a:r>
              <a:rPr sz="2000" spc="-6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de</a:t>
            </a:r>
            <a:r>
              <a:rPr sz="2000" spc="-5" dirty="0">
                <a:latin typeface="Caladea"/>
                <a:cs typeface="Caladea"/>
              </a:rPr>
              <a:t> </a:t>
            </a:r>
            <a:r>
              <a:rPr sz="2000" spc="-10" dirty="0">
                <a:latin typeface="Caladea"/>
                <a:cs typeface="Caladea"/>
              </a:rPr>
              <a:t>Nefrología</a:t>
            </a:r>
            <a:r>
              <a:rPr sz="2000" spc="-10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sin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residencia</a:t>
            </a:r>
            <a:r>
              <a:rPr sz="2000" spc="-7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o</a:t>
            </a:r>
            <a:r>
              <a:rPr sz="2000" spc="-5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no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acreditada</a:t>
            </a:r>
            <a:r>
              <a:rPr sz="2000" spc="-90" dirty="0">
                <a:latin typeface="Caladea"/>
                <a:cs typeface="Caladea"/>
              </a:rPr>
              <a:t> </a:t>
            </a:r>
            <a:r>
              <a:rPr sz="2000" dirty="0">
                <a:latin typeface="Caladea"/>
                <a:cs typeface="Caladea"/>
              </a:rPr>
              <a:t>por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spc="-5" dirty="0">
                <a:latin typeface="Caladea"/>
                <a:cs typeface="Caladea"/>
              </a:rPr>
              <a:t>la</a:t>
            </a:r>
            <a:r>
              <a:rPr sz="2000" spc="-30" dirty="0">
                <a:latin typeface="Caladea"/>
                <a:cs typeface="Caladea"/>
              </a:rPr>
              <a:t> </a:t>
            </a:r>
            <a:r>
              <a:rPr sz="2000" spc="-20" dirty="0">
                <a:latin typeface="Caladea"/>
                <a:cs typeface="Caladea"/>
              </a:rPr>
              <a:t>CONEAU</a:t>
            </a:r>
            <a:endParaRPr sz="2000">
              <a:latin typeface="Caladea"/>
              <a:cs typeface="Calad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054" y="124155"/>
            <a:ext cx="707326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¿Qué documentación debo</a:t>
            </a:r>
            <a:r>
              <a:rPr spc="-165" dirty="0"/>
              <a:t> </a:t>
            </a:r>
            <a:r>
              <a:rPr dirty="0"/>
              <a:t>presentar?</a:t>
            </a:r>
          </a:p>
        </p:txBody>
      </p:sp>
      <p:sp>
        <p:nvSpPr>
          <p:cNvPr id="3" name="object 3"/>
          <p:cNvSpPr/>
          <p:nvPr/>
        </p:nvSpPr>
        <p:spPr>
          <a:xfrm>
            <a:off x="242201" y="1264919"/>
            <a:ext cx="194538" cy="182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42201" y="1581658"/>
            <a:ext cx="194538" cy="182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201" y="1898523"/>
            <a:ext cx="194538" cy="182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2201" y="2215260"/>
            <a:ext cx="194538" cy="182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42201" y="2848736"/>
            <a:ext cx="194538" cy="182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42201" y="3773576"/>
            <a:ext cx="194538" cy="181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2201" y="4088409"/>
            <a:ext cx="194538" cy="181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2201" y="4405147"/>
            <a:ext cx="194538" cy="181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42201" y="4721885"/>
            <a:ext cx="194538" cy="181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2201" y="5357393"/>
            <a:ext cx="194538" cy="181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2201" y="5016354"/>
            <a:ext cx="194538" cy="181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9006" y="815162"/>
            <a:ext cx="7738109" cy="480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4490" marR="2723515" indent="-352425" algn="just">
              <a:lnSpc>
                <a:spcPct val="112999"/>
              </a:lnSpc>
              <a:spcBef>
                <a:spcPts val="100"/>
              </a:spcBef>
            </a:pPr>
            <a:r>
              <a:rPr sz="1850" spc="-5" dirty="0">
                <a:latin typeface="Courier New"/>
                <a:cs typeface="Courier New"/>
              </a:rPr>
              <a:t>o </a:t>
            </a:r>
            <a:r>
              <a:rPr sz="1850" b="1" spc="-25" dirty="0">
                <a:latin typeface="Caladea"/>
                <a:cs typeface="Caladea"/>
              </a:rPr>
              <a:t>Para </a:t>
            </a:r>
            <a:r>
              <a:rPr sz="1850" b="1" spc="-10" dirty="0">
                <a:latin typeface="Caladea"/>
                <a:cs typeface="Caladea"/>
              </a:rPr>
              <a:t>aquellos con Certificación </a:t>
            </a:r>
            <a:r>
              <a:rPr sz="1850" b="1" spc="-20" dirty="0">
                <a:latin typeface="Caladea"/>
                <a:cs typeface="Caladea"/>
              </a:rPr>
              <a:t>Automática  </a:t>
            </a:r>
            <a:r>
              <a:rPr sz="1850" spc="-10" dirty="0">
                <a:latin typeface="Caladea"/>
                <a:cs typeface="Caladea"/>
              </a:rPr>
              <a:t>Solicitud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10" dirty="0">
                <a:latin typeface="Caladea"/>
                <a:cs typeface="Caladea"/>
              </a:rPr>
              <a:t>Certificación (utilizar </a:t>
            </a:r>
            <a:r>
              <a:rPr sz="1850" spc="-15" dirty="0">
                <a:latin typeface="Caladea"/>
                <a:cs typeface="Caladea"/>
              </a:rPr>
              <a:t>Formulario)  </a:t>
            </a:r>
            <a:r>
              <a:rPr sz="1850" spc="-10" dirty="0">
                <a:latin typeface="Caladea"/>
                <a:cs typeface="Caladea"/>
              </a:rPr>
              <a:t>Curriculum</a:t>
            </a:r>
            <a:r>
              <a:rPr sz="1850" spc="-55" dirty="0">
                <a:latin typeface="Caladea"/>
                <a:cs typeface="Caladea"/>
              </a:rPr>
              <a:t> </a:t>
            </a:r>
            <a:r>
              <a:rPr sz="1850" dirty="0">
                <a:latin typeface="Caladea"/>
                <a:cs typeface="Caladea"/>
              </a:rPr>
              <a:t>Vitae</a:t>
            </a:r>
          </a:p>
          <a:p>
            <a:pPr marL="364490">
              <a:lnSpc>
                <a:spcPct val="100000"/>
              </a:lnSpc>
              <a:spcBef>
                <a:spcPts val="500"/>
              </a:spcBef>
            </a:pPr>
            <a:r>
              <a:rPr sz="1850" spc="-5" dirty="0" err="1">
                <a:latin typeface="Caladea"/>
                <a:cs typeface="Caladea"/>
              </a:rPr>
              <a:t>Título</a:t>
            </a:r>
            <a:r>
              <a:rPr sz="1850" spc="-5" dirty="0">
                <a:latin typeface="Caladea"/>
                <a:cs typeface="Caladea"/>
              </a:rPr>
              <a:t> </a:t>
            </a:r>
            <a:r>
              <a:rPr sz="1850" spc="-15" dirty="0">
                <a:latin typeface="Caladea"/>
                <a:cs typeface="Caladea"/>
              </a:rPr>
              <a:t>de</a:t>
            </a:r>
            <a:r>
              <a:rPr sz="1850" spc="-130" dirty="0">
                <a:latin typeface="Caladea"/>
                <a:cs typeface="Caladea"/>
              </a:rPr>
              <a:t> </a:t>
            </a:r>
            <a:r>
              <a:rPr sz="1850" spc="-5" dirty="0">
                <a:latin typeface="Caladea"/>
                <a:cs typeface="Caladea"/>
              </a:rPr>
              <a:t>Médico</a:t>
            </a:r>
            <a:endParaRPr sz="1850" dirty="0">
              <a:latin typeface="Caladea"/>
              <a:cs typeface="Caladea"/>
            </a:endParaRPr>
          </a:p>
          <a:p>
            <a:pPr marL="364490">
              <a:lnSpc>
                <a:spcPct val="100000"/>
              </a:lnSpc>
              <a:spcBef>
                <a:spcPts val="75"/>
              </a:spcBef>
            </a:pPr>
            <a:r>
              <a:rPr sz="1850" spc="-5" dirty="0" err="1">
                <a:latin typeface="Caladea"/>
                <a:cs typeface="Caladea"/>
              </a:rPr>
              <a:t>Certificado</a:t>
            </a:r>
            <a:r>
              <a:rPr sz="1850" spc="-5" dirty="0">
                <a:latin typeface="Caladea"/>
                <a:cs typeface="Caladea"/>
              </a:rPr>
              <a:t>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10" dirty="0">
                <a:latin typeface="Caladea"/>
                <a:cs typeface="Caladea"/>
              </a:rPr>
              <a:t>Residencia </a:t>
            </a:r>
            <a:r>
              <a:rPr sz="1850" spc="-5" dirty="0">
                <a:latin typeface="Caladea"/>
                <a:cs typeface="Caladea"/>
              </a:rPr>
              <a:t>o Título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5" dirty="0" err="1">
                <a:latin typeface="Caladea"/>
                <a:cs typeface="Caladea"/>
              </a:rPr>
              <a:t>Especialista</a:t>
            </a:r>
            <a:r>
              <a:rPr sz="1850" spc="-45" dirty="0">
                <a:latin typeface="Caladea"/>
                <a:cs typeface="Caladea"/>
              </a:rPr>
              <a:t> </a:t>
            </a:r>
            <a:r>
              <a:rPr sz="1850" spc="-5" dirty="0" err="1">
                <a:latin typeface="Caladea"/>
                <a:cs typeface="Caladea"/>
              </a:rPr>
              <a:t>en</a:t>
            </a:r>
            <a:r>
              <a:rPr lang="es-AR" sz="1850" dirty="0">
                <a:latin typeface="Caladea"/>
                <a:cs typeface="Caladea"/>
              </a:rPr>
              <a:t> </a:t>
            </a:r>
            <a:r>
              <a:rPr sz="1850" spc="-5" dirty="0" err="1">
                <a:latin typeface="Caladea"/>
                <a:cs typeface="Caladea"/>
              </a:rPr>
              <a:t>Nefrología</a:t>
            </a:r>
            <a:endParaRPr sz="1850" dirty="0">
              <a:latin typeface="Caladea"/>
              <a:cs typeface="Caladea"/>
            </a:endParaRPr>
          </a:p>
          <a:p>
            <a:pPr marL="364490">
              <a:lnSpc>
                <a:spcPct val="100000"/>
              </a:lnSpc>
              <a:spcBef>
                <a:spcPts val="505"/>
              </a:spcBef>
            </a:pPr>
            <a:r>
              <a:rPr sz="1850" spc="-5" dirty="0">
                <a:latin typeface="Caladea"/>
                <a:cs typeface="Caladea"/>
              </a:rPr>
              <a:t>Conformidad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dirty="0">
                <a:latin typeface="Caladea"/>
                <a:cs typeface="Caladea"/>
              </a:rPr>
              <a:t>la </a:t>
            </a:r>
            <a:r>
              <a:rPr sz="1850" spc="-5" dirty="0">
                <a:latin typeface="Caladea"/>
                <a:cs typeface="Caladea"/>
              </a:rPr>
              <a:t>Sociedad </a:t>
            </a:r>
            <a:r>
              <a:rPr sz="1850" spc="-10" dirty="0">
                <a:latin typeface="Caladea"/>
                <a:cs typeface="Caladea"/>
              </a:rPr>
              <a:t>Regional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5" dirty="0">
                <a:latin typeface="Caladea"/>
                <a:cs typeface="Caladea"/>
              </a:rPr>
              <a:t>Nefrología (utilizar</a:t>
            </a:r>
            <a:r>
              <a:rPr sz="1850" spc="-130" dirty="0">
                <a:latin typeface="Caladea"/>
                <a:cs typeface="Caladea"/>
              </a:rPr>
              <a:t> </a:t>
            </a:r>
            <a:r>
              <a:rPr sz="1850" spc="-10" dirty="0">
                <a:latin typeface="Caladea"/>
                <a:cs typeface="Caladea"/>
              </a:rPr>
              <a:t>Formulario)</a:t>
            </a:r>
            <a:endParaRPr sz="1850" dirty="0">
              <a:latin typeface="Caladea"/>
              <a:cs typeface="Calade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00" dirty="0">
              <a:latin typeface="Caladea"/>
              <a:cs typeface="Caladea"/>
            </a:endParaRPr>
          </a:p>
          <a:p>
            <a:pPr marL="364490" marR="2435225" indent="-352425">
              <a:lnSpc>
                <a:spcPct val="111900"/>
              </a:lnSpc>
            </a:pPr>
            <a:r>
              <a:rPr sz="1850" spc="-5" dirty="0">
                <a:latin typeface="Courier New"/>
                <a:cs typeface="Courier New"/>
              </a:rPr>
              <a:t>o </a:t>
            </a:r>
            <a:r>
              <a:rPr sz="1850" b="1" spc="-25" dirty="0">
                <a:latin typeface="Caladea"/>
                <a:cs typeface="Caladea"/>
              </a:rPr>
              <a:t>Para </a:t>
            </a:r>
            <a:r>
              <a:rPr sz="1850" b="1" spc="-10" dirty="0">
                <a:latin typeface="Caladea"/>
                <a:cs typeface="Caladea"/>
              </a:rPr>
              <a:t>aquellos con Certificación </a:t>
            </a:r>
            <a:r>
              <a:rPr sz="1850" b="1" spc="-5" dirty="0">
                <a:latin typeface="Caladea"/>
                <a:cs typeface="Caladea"/>
              </a:rPr>
              <a:t>No </a:t>
            </a:r>
            <a:r>
              <a:rPr sz="1850" b="1" spc="-15" dirty="0">
                <a:latin typeface="Caladea"/>
                <a:cs typeface="Caladea"/>
              </a:rPr>
              <a:t>Automática  </a:t>
            </a:r>
            <a:r>
              <a:rPr sz="1850" spc="-10" dirty="0">
                <a:latin typeface="Caladea"/>
                <a:cs typeface="Caladea"/>
              </a:rPr>
              <a:t>Solicitud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10" dirty="0">
                <a:latin typeface="Caladea"/>
                <a:cs typeface="Caladea"/>
              </a:rPr>
              <a:t>Certificación </a:t>
            </a:r>
            <a:r>
              <a:rPr sz="1850" spc="-5" dirty="0">
                <a:latin typeface="Caladea"/>
                <a:cs typeface="Caladea"/>
              </a:rPr>
              <a:t>(utilizar </a:t>
            </a:r>
            <a:r>
              <a:rPr sz="1850" spc="-15" dirty="0">
                <a:latin typeface="Caladea"/>
                <a:cs typeface="Caladea"/>
              </a:rPr>
              <a:t>Formulario)  </a:t>
            </a:r>
            <a:r>
              <a:rPr sz="1850" spc="-10" dirty="0">
                <a:latin typeface="Caladea"/>
                <a:cs typeface="Caladea"/>
              </a:rPr>
              <a:t>Curriculum</a:t>
            </a:r>
            <a:r>
              <a:rPr sz="1850" spc="-55" dirty="0">
                <a:latin typeface="Caladea"/>
                <a:cs typeface="Caladea"/>
              </a:rPr>
              <a:t> </a:t>
            </a:r>
            <a:r>
              <a:rPr sz="1850" dirty="0">
                <a:latin typeface="Caladea"/>
                <a:cs typeface="Caladea"/>
              </a:rPr>
              <a:t>Vitae</a:t>
            </a:r>
          </a:p>
          <a:p>
            <a:pPr marL="364490">
              <a:lnSpc>
                <a:spcPct val="100000"/>
              </a:lnSpc>
              <a:spcBef>
                <a:spcPts val="505"/>
              </a:spcBef>
            </a:pPr>
            <a:r>
              <a:rPr sz="1850" spc="-5" dirty="0" err="1">
                <a:latin typeface="Caladea"/>
                <a:cs typeface="Caladea"/>
              </a:rPr>
              <a:t>Título</a:t>
            </a:r>
            <a:r>
              <a:rPr sz="1850" spc="-5" dirty="0">
                <a:latin typeface="Caladea"/>
                <a:cs typeface="Caladea"/>
              </a:rPr>
              <a:t> </a:t>
            </a:r>
            <a:r>
              <a:rPr sz="1850" spc="-15" dirty="0">
                <a:latin typeface="Caladea"/>
                <a:cs typeface="Caladea"/>
              </a:rPr>
              <a:t>de</a:t>
            </a:r>
            <a:r>
              <a:rPr sz="1850" spc="-130" dirty="0">
                <a:latin typeface="Caladea"/>
                <a:cs typeface="Caladea"/>
              </a:rPr>
              <a:t> </a:t>
            </a:r>
            <a:r>
              <a:rPr sz="1850" spc="-5" dirty="0">
                <a:latin typeface="Caladea"/>
                <a:cs typeface="Caladea"/>
              </a:rPr>
              <a:t>Médico</a:t>
            </a:r>
            <a:endParaRPr sz="1850" dirty="0">
              <a:latin typeface="Caladea"/>
              <a:cs typeface="Caladea"/>
            </a:endParaRPr>
          </a:p>
          <a:p>
            <a:pPr marL="364490">
              <a:lnSpc>
                <a:spcPct val="100000"/>
              </a:lnSpc>
              <a:spcBef>
                <a:spcPts val="75"/>
              </a:spcBef>
            </a:pPr>
            <a:r>
              <a:rPr sz="1850" spc="-5" dirty="0" err="1">
                <a:latin typeface="Caladea"/>
                <a:cs typeface="Caladea"/>
              </a:rPr>
              <a:t>Certificado</a:t>
            </a:r>
            <a:r>
              <a:rPr sz="1850" spc="-5" dirty="0">
                <a:latin typeface="Caladea"/>
                <a:cs typeface="Caladea"/>
              </a:rPr>
              <a:t>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10" dirty="0">
                <a:latin typeface="Caladea"/>
                <a:cs typeface="Caladea"/>
              </a:rPr>
              <a:t>Residencia y/o </a:t>
            </a:r>
            <a:r>
              <a:rPr sz="1850" spc="-5" dirty="0">
                <a:latin typeface="Caladea"/>
                <a:cs typeface="Caladea"/>
              </a:rPr>
              <a:t>Título </a:t>
            </a:r>
            <a:r>
              <a:rPr sz="1850" spc="-15" dirty="0">
                <a:latin typeface="Caladea"/>
                <a:cs typeface="Caladea"/>
              </a:rPr>
              <a:t>de</a:t>
            </a:r>
            <a:r>
              <a:rPr sz="1850" spc="35" dirty="0">
                <a:latin typeface="Caladea"/>
                <a:cs typeface="Caladea"/>
              </a:rPr>
              <a:t> </a:t>
            </a:r>
            <a:r>
              <a:rPr sz="1850" spc="-5" dirty="0" err="1">
                <a:latin typeface="Caladea"/>
                <a:cs typeface="Caladea"/>
              </a:rPr>
              <a:t>Especialista</a:t>
            </a:r>
            <a:r>
              <a:rPr lang="es-AR" sz="1850" dirty="0">
                <a:latin typeface="Caladea"/>
                <a:cs typeface="Caladea"/>
              </a:rPr>
              <a:t> </a:t>
            </a:r>
            <a:r>
              <a:rPr sz="1850" spc="-5" dirty="0" err="1">
                <a:latin typeface="Caladea"/>
                <a:cs typeface="Caladea"/>
              </a:rPr>
              <a:t>en</a:t>
            </a:r>
            <a:r>
              <a:rPr sz="1850" spc="-5" dirty="0">
                <a:latin typeface="Caladea"/>
                <a:cs typeface="Caladea"/>
              </a:rPr>
              <a:t> </a:t>
            </a:r>
            <a:r>
              <a:rPr sz="1850" spc="-10" dirty="0">
                <a:latin typeface="Caladea"/>
                <a:cs typeface="Caladea"/>
              </a:rPr>
              <a:t>Nefrología, </a:t>
            </a:r>
            <a:r>
              <a:rPr sz="1850" spc="-5" dirty="0" err="1">
                <a:latin typeface="Caladea"/>
                <a:cs typeface="Caladea"/>
              </a:rPr>
              <a:t>si</a:t>
            </a:r>
            <a:r>
              <a:rPr sz="1850" spc="-5" dirty="0">
                <a:latin typeface="Caladea"/>
                <a:cs typeface="Caladea"/>
              </a:rPr>
              <a:t> </a:t>
            </a:r>
            <a:r>
              <a:rPr sz="1850" spc="-10" dirty="0" err="1">
                <a:latin typeface="Caladea"/>
                <a:cs typeface="Caladea"/>
              </a:rPr>
              <a:t>contara</a:t>
            </a:r>
            <a:r>
              <a:rPr lang="es-AR" sz="1850" spc="-10" dirty="0">
                <a:latin typeface="Caladea"/>
                <a:cs typeface="Caladea"/>
              </a:rPr>
              <a:t> </a:t>
            </a:r>
            <a:r>
              <a:rPr sz="1850" spc="-5" dirty="0">
                <a:latin typeface="Caladea"/>
                <a:cs typeface="Caladea"/>
              </a:rPr>
              <a:t>con</a:t>
            </a:r>
            <a:r>
              <a:rPr sz="1850" spc="-55" dirty="0">
                <a:latin typeface="Caladea"/>
                <a:cs typeface="Caladea"/>
              </a:rPr>
              <a:t> </a:t>
            </a:r>
            <a:r>
              <a:rPr sz="1850" dirty="0">
                <a:latin typeface="Caladea"/>
                <a:cs typeface="Caladea"/>
              </a:rPr>
              <a:t>ello.</a:t>
            </a:r>
          </a:p>
          <a:p>
            <a:pPr marL="364490">
              <a:lnSpc>
                <a:spcPts val="2210"/>
              </a:lnSpc>
              <a:spcBef>
                <a:spcPts val="484"/>
              </a:spcBef>
            </a:pPr>
            <a:r>
              <a:rPr sz="1850" dirty="0">
                <a:latin typeface="Caladea"/>
                <a:cs typeface="Caladea"/>
              </a:rPr>
              <a:t>Copia </a:t>
            </a:r>
            <a:r>
              <a:rPr sz="1850" spc="-10" dirty="0">
                <a:latin typeface="Caladea"/>
                <a:cs typeface="Caladea"/>
              </a:rPr>
              <a:t>de </a:t>
            </a:r>
            <a:r>
              <a:rPr sz="1850" spc="-5" dirty="0">
                <a:latin typeface="Caladea"/>
                <a:cs typeface="Caladea"/>
              </a:rPr>
              <a:t>documentación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5" dirty="0">
                <a:latin typeface="Caladea"/>
                <a:cs typeface="Caladea"/>
              </a:rPr>
              <a:t>la </a:t>
            </a:r>
            <a:r>
              <a:rPr sz="1850" spc="-10" dirty="0">
                <a:latin typeface="Caladea"/>
                <a:cs typeface="Caladea"/>
              </a:rPr>
              <a:t>actividad</a:t>
            </a:r>
            <a:r>
              <a:rPr sz="1850" spc="-145" dirty="0">
                <a:latin typeface="Caladea"/>
                <a:cs typeface="Caladea"/>
              </a:rPr>
              <a:t> </a:t>
            </a:r>
            <a:r>
              <a:rPr sz="1850" spc="-10" dirty="0">
                <a:latin typeface="Caladea"/>
                <a:cs typeface="Caladea"/>
              </a:rPr>
              <a:t>reportada.</a:t>
            </a:r>
            <a:endParaRPr sz="1850" dirty="0">
              <a:latin typeface="Caladea"/>
              <a:cs typeface="Caladea"/>
            </a:endParaRPr>
          </a:p>
          <a:p>
            <a:pPr marL="364490">
              <a:lnSpc>
                <a:spcPts val="2210"/>
              </a:lnSpc>
            </a:pPr>
            <a:r>
              <a:rPr sz="1850" spc="-10" dirty="0">
                <a:latin typeface="Caladea"/>
                <a:cs typeface="Caladea"/>
              </a:rPr>
              <a:t>Conformidad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dirty="0">
                <a:latin typeface="Caladea"/>
                <a:cs typeface="Caladea"/>
              </a:rPr>
              <a:t>la </a:t>
            </a:r>
            <a:r>
              <a:rPr sz="1850" spc="-10" dirty="0">
                <a:latin typeface="Caladea"/>
                <a:cs typeface="Caladea"/>
              </a:rPr>
              <a:t>Sociedad Regional </a:t>
            </a:r>
            <a:r>
              <a:rPr sz="1850" spc="-15" dirty="0">
                <a:latin typeface="Caladea"/>
                <a:cs typeface="Caladea"/>
              </a:rPr>
              <a:t>de </a:t>
            </a:r>
            <a:r>
              <a:rPr sz="1850" spc="-10" dirty="0">
                <a:latin typeface="Caladea"/>
                <a:cs typeface="Caladea"/>
              </a:rPr>
              <a:t>Nefrología </a:t>
            </a:r>
            <a:r>
              <a:rPr sz="1850" spc="-5" dirty="0">
                <a:latin typeface="Caladea"/>
                <a:cs typeface="Caladea"/>
              </a:rPr>
              <a:t>(utilizar</a:t>
            </a:r>
            <a:r>
              <a:rPr sz="1850" spc="10" dirty="0">
                <a:latin typeface="Caladea"/>
                <a:cs typeface="Caladea"/>
              </a:rPr>
              <a:t> </a:t>
            </a:r>
            <a:r>
              <a:rPr sz="1850" spc="-15" dirty="0">
                <a:latin typeface="Caladea"/>
                <a:cs typeface="Caladea"/>
              </a:rPr>
              <a:t>Formulario)</a:t>
            </a:r>
            <a:endParaRPr sz="1850" dirty="0">
              <a:latin typeface="Caladea"/>
              <a:cs typeface="Calade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80973" y="6337503"/>
            <a:ext cx="7675371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848735" algn="l"/>
              </a:tabLst>
            </a:pPr>
            <a:r>
              <a:rPr sz="2800" b="1" spc="-25" dirty="0">
                <a:latin typeface="Carlito"/>
                <a:cs typeface="Carlito"/>
              </a:rPr>
              <a:t>Informes</a:t>
            </a:r>
            <a:r>
              <a:rPr sz="2800" b="1" spc="40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y</a:t>
            </a:r>
            <a:r>
              <a:rPr sz="2800" b="1" spc="30" dirty="0">
                <a:latin typeface="Carlito"/>
                <a:cs typeface="Carlito"/>
              </a:rPr>
              <a:t> </a:t>
            </a:r>
            <a:r>
              <a:rPr sz="2800" b="1" spc="-10" dirty="0" err="1">
                <a:latin typeface="Carlito"/>
                <a:cs typeface="Carlito"/>
              </a:rPr>
              <a:t>Formularios</a:t>
            </a:r>
            <a:r>
              <a:rPr sz="2800" b="1" spc="-10" dirty="0">
                <a:latin typeface="Carlito"/>
                <a:cs typeface="Carlito"/>
              </a:rPr>
              <a:t>:</a:t>
            </a:r>
            <a:r>
              <a:rPr lang="es-AR" sz="2800" b="1" spc="-10" dirty="0">
                <a:latin typeface="Carlito"/>
                <a:cs typeface="Carlito"/>
              </a:rPr>
              <a:t> </a:t>
            </a:r>
            <a:r>
              <a:rPr sz="2800" b="1" u="heavy" spc="-20" dirty="0">
                <a:solidFill>
                  <a:srgbClr val="2C75B6"/>
                </a:solidFill>
                <a:uFill>
                  <a:solidFill>
                    <a:srgbClr val="2C75B6"/>
                  </a:solidFill>
                </a:uFill>
                <a:latin typeface="Carlito"/>
                <a:cs typeface="Carlito"/>
                <a:hlinkClick r:id="rId3"/>
              </a:rPr>
              <a:t>ceac.san@gmail.com</a:t>
            </a:r>
            <a:endParaRPr sz="28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C75B6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1425</TotalTime>
  <Words>305</Words>
  <Application>Microsoft Office PowerPoint</Application>
  <PresentationFormat>Panorámica</PresentationFormat>
  <Paragraphs>35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Caladea</vt:lpstr>
      <vt:lpstr>Calibri</vt:lpstr>
      <vt:lpstr>Carlito</vt:lpstr>
      <vt:lpstr>Courier New</vt:lpstr>
      <vt:lpstr>Trebuchet MS</vt:lpstr>
      <vt:lpstr>Office Theme</vt:lpstr>
      <vt:lpstr>CERTIFICACIÓN EN NEFROLOGIA</vt:lpstr>
      <vt:lpstr>Presentación de PowerPoint</vt:lpstr>
      <vt:lpstr>¿Cuáles son los requisitos para certificar ?</vt:lpstr>
      <vt:lpstr>¿Qué documentación debo presentar?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Guillermo</dc:creator>
  <cp:lastModifiedBy>Claudia Torquati</cp:lastModifiedBy>
  <cp:revision>12</cp:revision>
  <dcterms:created xsi:type="dcterms:W3CDTF">2022-01-25T17:56:35Z</dcterms:created>
  <dcterms:modified xsi:type="dcterms:W3CDTF">2025-09-10T14:05:40Z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2021-08-27T00:00:00Z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2022-01-25T00:00:00Z</vt:filetime>
  </property>
</Properties>
</file>